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(null)" ContentType="image/x-emf"/>
  <Default Extension="wdp" ContentType="image/vnd.ms-photo"/>
  <Default Extension="tiff" ContentType="image/tif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media/image81.jpg" ContentType="image/png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4"/>
  </p:notesMasterIdLst>
  <p:sldIdLst>
    <p:sldId id="265" r:id="rId2"/>
    <p:sldId id="262" r:id="rId3"/>
    <p:sldId id="865" r:id="rId4"/>
    <p:sldId id="317" r:id="rId5"/>
    <p:sldId id="323" r:id="rId6"/>
    <p:sldId id="324" r:id="rId7"/>
    <p:sldId id="325" r:id="rId8"/>
    <p:sldId id="326" r:id="rId9"/>
    <p:sldId id="327" r:id="rId10"/>
    <p:sldId id="331" r:id="rId11"/>
    <p:sldId id="328" r:id="rId12"/>
    <p:sldId id="329" r:id="rId13"/>
    <p:sldId id="330" r:id="rId14"/>
    <p:sldId id="386" r:id="rId15"/>
    <p:sldId id="387" r:id="rId16"/>
    <p:sldId id="345" r:id="rId17"/>
    <p:sldId id="842" r:id="rId18"/>
    <p:sldId id="333" r:id="rId19"/>
    <p:sldId id="869" r:id="rId20"/>
    <p:sldId id="586" r:id="rId21"/>
    <p:sldId id="332" r:id="rId22"/>
    <p:sldId id="864" r:id="rId23"/>
    <p:sldId id="506" r:id="rId24"/>
    <p:sldId id="863" r:id="rId25"/>
    <p:sldId id="293" r:id="rId26"/>
    <p:sldId id="310" r:id="rId27"/>
    <p:sldId id="318" r:id="rId28"/>
    <p:sldId id="287" r:id="rId29"/>
    <p:sldId id="288" r:id="rId30"/>
    <p:sldId id="588" r:id="rId31"/>
    <p:sldId id="313" r:id="rId32"/>
    <p:sldId id="289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5854"/>
    <p:restoredTop sz="93819"/>
  </p:normalViewPr>
  <p:slideViewPr>
    <p:cSldViewPr snapToGrid="0" snapToObjects="1">
      <p:cViewPr varScale="1">
        <p:scale>
          <a:sx n="119" d="100"/>
          <a:sy n="119" d="100"/>
        </p:scale>
        <p:origin x="87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85" d="100"/>
        <a:sy n="18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6/11/relationships/changesInfo" Target="changesInfos/changesInfo1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ean_louis.raisaro@CHUV.onmicrosoft.com" userId="5455182b-db6a-4bcd-9d02-505086e847b4" providerId="ADAL" clId="{97E48CE9-55EB-D34B-AAEC-41BF2A4EB299}"/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855220-41AB-AC42-887D-7DF49835BEF1}" type="datetimeFigureOut">
              <a:rPr lang="en-US" smtClean="0"/>
              <a:t>5/20/19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15CED1-0A23-FD43-B4AB-6728A2BDC5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8941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1DE375-6CF1-DD45-9DA0-204E3A94342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5362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2C6A13-59C6-4027-B42D-CA2C8D0E9165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1929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083B51-E5BC-9F43-8870-9A3D05B8A9E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6000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083B51-E5BC-9F43-8870-9A3D05B8A9E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4983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doc screenshot and </a:t>
            </a:r>
            <a:r>
              <a:rPr lang="en-US" dirty="0" err="1"/>
              <a:t>url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1DE375-6CF1-DD45-9DA0-204E3A94342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2361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915A57-7BE5-FA41-BEA9-E5E06A16755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0598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3" name="Google Shape;1403;g376906a483_0_10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4" name="Google Shape;1404;g376906a483_0_10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49892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0" name="Google Shape;1860;g51b3f20e8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1" name="Google Shape;1861;g51b3f20e8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2333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2" name="Google Shape;1932;g376906a483_0_10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3" name="Google Shape;1933;g376906a483_0_10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48214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F66C80-3641-5842-A154-2A55B89644C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2616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D49E37-02CC-C847-AB65-40A84DA4D9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C086AA-F2DB-8744-8AAB-26524405B3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C1B28E-9F3D-AB47-B905-09FE5CAB2A2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11/10/18, NYC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4CDFB7-DB17-EC49-9D9A-B59753F723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Workshop on Artificial Intelligence for Health - JL Raisaro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05269B-E7B3-514D-8AEF-6BFD5A1D44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3AC1D-D485-5A41-8F89-2FE57B4CBE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3594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5B2C70-25B7-1B48-93F0-D349D8A24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87A2772-4B81-1946-A468-40FF04DF95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FFE76B-125A-9444-9714-34F96644BFD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11/10/18, NYC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CC318C-581D-2D4C-B2C0-A3F32D3C9D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Workshop on Artificial Intelligence for Health - JL Raisaro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EE02D7-41C2-B941-9E2C-B20F374D4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3AC1D-D485-5A41-8F89-2FE57B4CBE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3931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741C805-1435-F84D-BFFD-1D41984E65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4A13DB5-C7A5-F04B-8EA9-121A09080C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830F41-0881-EC4F-B5CA-6853545C50C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11/10/18, NYC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575295-ECA7-924F-AF3E-A1075E420A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Workshop on Artificial Intelligence for Health - JL Raisaro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3F1089-AAAA-754E-8751-043A168A5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3AC1D-D485-5A41-8F89-2FE57B4CBE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8560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texte 2"/>
          <p:cNvSpPr>
            <a:spLocks noGrp="1"/>
          </p:cNvSpPr>
          <p:nvPr>
            <p:ph idx="1" hasCustomPrompt="1"/>
          </p:nvPr>
        </p:nvSpPr>
        <p:spPr>
          <a:xfrm>
            <a:off x="250892" y="1223999"/>
            <a:ext cx="11674007" cy="518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fr-FR" dirty="0"/>
              <a:t> </a:t>
            </a:r>
            <a:r>
              <a:rPr lang="fr-FR" dirty="0" err="1"/>
              <a:t>text</a:t>
            </a:r>
            <a:endParaRPr lang="fr-FR" dirty="0"/>
          </a:p>
          <a:p>
            <a:pPr lvl="1"/>
            <a:r>
              <a:rPr lang="fr-FR" dirty="0"/>
              <a:t> </a:t>
            </a:r>
            <a:r>
              <a:rPr lang="fr-FR" dirty="0" err="1"/>
              <a:t>text</a:t>
            </a:r>
            <a:endParaRPr lang="fr-FR" dirty="0"/>
          </a:p>
          <a:p>
            <a:pPr lvl="2"/>
            <a:r>
              <a:rPr lang="fr-FR" dirty="0"/>
              <a:t> </a:t>
            </a:r>
            <a:r>
              <a:rPr lang="fr-FR" dirty="0" err="1"/>
              <a:t>text</a:t>
            </a:r>
            <a:endParaRPr lang="fr-FR" dirty="0"/>
          </a:p>
          <a:p>
            <a:pPr lvl="3"/>
            <a:r>
              <a:rPr lang="fr-FR" dirty="0"/>
              <a:t> </a:t>
            </a:r>
            <a:r>
              <a:rPr lang="fr-FR" dirty="0" err="1"/>
              <a:t>text</a:t>
            </a:r>
            <a:endParaRPr lang="fr-FR" dirty="0"/>
          </a:p>
          <a:p>
            <a:pPr lvl="4"/>
            <a:r>
              <a:rPr lang="fr-FR" dirty="0"/>
              <a:t> </a:t>
            </a:r>
            <a:r>
              <a:rPr lang="fr-FR" dirty="0" err="1"/>
              <a:t>text</a:t>
            </a:r>
            <a:endParaRPr lang="en-US" dirty="0"/>
          </a:p>
        </p:txBody>
      </p:sp>
      <p:sp>
        <p:nvSpPr>
          <p:cNvPr id="10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11140485" y="6441695"/>
            <a:ext cx="856861" cy="365125"/>
          </a:xfrm>
          <a:prstGeom prst="rect">
            <a:avLst/>
          </a:prstGeom>
        </p:spPr>
        <p:txBody>
          <a:bodyPr anchor="ctr" anchorCtr="0"/>
          <a:lstStyle>
            <a:lvl1pPr algn="r">
              <a:defRPr sz="1800"/>
            </a:lvl1pPr>
          </a:lstStyle>
          <a:p>
            <a:fld id="{662D58BA-6B81-40E5-AC79-48265F8DE68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35370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Blank Slide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9"/>
          <p:cNvSpPr txBox="1">
            <a:spLocks noGrp="1"/>
          </p:cNvSpPr>
          <p:nvPr>
            <p:ph type="sldNum" idx="12"/>
          </p:nvPr>
        </p:nvSpPr>
        <p:spPr>
          <a:xfrm>
            <a:off x="482600" y="6538247"/>
            <a:ext cx="914400" cy="2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865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Slide - Header">
  <p:cSld name="Content Slide - Header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01733"/>
            <a:ext cx="5181600" cy="736600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10"/>
          <p:cNvSpPr txBox="1">
            <a:spLocks noGrp="1"/>
          </p:cNvSpPr>
          <p:nvPr>
            <p:ph type="title"/>
          </p:nvPr>
        </p:nvSpPr>
        <p:spPr>
          <a:xfrm>
            <a:off x="609600" y="487856"/>
            <a:ext cx="7357600" cy="5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Calibri"/>
              <a:buNone/>
              <a:defRPr sz="2933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9pPr>
          </a:lstStyle>
          <a:p>
            <a:endParaRPr/>
          </a:p>
        </p:txBody>
      </p:sp>
      <p:sp>
        <p:nvSpPr>
          <p:cNvPr id="53" name="Google Shape;53;p10"/>
          <p:cNvSpPr txBox="1">
            <a:spLocks noGrp="1"/>
          </p:cNvSpPr>
          <p:nvPr>
            <p:ph type="body" idx="1"/>
          </p:nvPr>
        </p:nvSpPr>
        <p:spPr>
          <a:xfrm>
            <a:off x="609600" y="1663385"/>
            <a:ext cx="10972800" cy="44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609585" marR="0" lvl="0" indent="-304792" algn="l" rtl="0"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667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1219170" marR="0" lvl="1" indent="-457189" algn="l" rtl="0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–"/>
              <a:defRPr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440256" algn="l" rtl="0">
              <a:spcBef>
                <a:spcPts val="427"/>
              </a:spcBef>
              <a:spcAft>
                <a:spcPts val="0"/>
              </a:spcAft>
              <a:buClr>
                <a:srgbClr val="1B75BC"/>
              </a:buClr>
              <a:buSzPts val="1600"/>
              <a:buFont typeface="Arial"/>
              <a:buChar char="•"/>
              <a:defRPr sz="2133" b="0" i="0" u="none" strike="noStrike" cap="none">
                <a:solidFill>
                  <a:srgbClr val="1B75BC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31789" algn="l" rtl="0">
              <a:spcBef>
                <a:spcPts val="400"/>
              </a:spcBef>
              <a:spcAft>
                <a:spcPts val="0"/>
              </a:spcAft>
              <a:buClr>
                <a:srgbClr val="1B75BC"/>
              </a:buClr>
              <a:buSzPts val="1500"/>
              <a:buFont typeface="Arial"/>
              <a:buChar char="–"/>
              <a:defRPr sz="2000" b="0" i="0" u="none" strike="noStrike" cap="none">
                <a:solidFill>
                  <a:srgbClr val="1B75BC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431789" algn="l" rtl="0">
              <a:spcBef>
                <a:spcPts val="400"/>
              </a:spcBef>
              <a:spcAft>
                <a:spcPts val="0"/>
              </a:spcAft>
              <a:buClr>
                <a:srgbClr val="1B75BC"/>
              </a:buClr>
              <a:buSzPts val="1500"/>
              <a:buFont typeface="Arial"/>
              <a:buChar char="»"/>
              <a:defRPr sz="2000" b="0" i="0" u="none" strike="noStrike" cap="none">
                <a:solidFill>
                  <a:srgbClr val="1B75BC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57189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57189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57189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57189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Google Shape;54;p10"/>
          <p:cNvSpPr txBox="1">
            <a:spLocks noGrp="1"/>
          </p:cNvSpPr>
          <p:nvPr>
            <p:ph type="sldNum" idx="12"/>
          </p:nvPr>
        </p:nvSpPr>
        <p:spPr>
          <a:xfrm>
            <a:off x="482600" y="6538247"/>
            <a:ext cx="914400" cy="2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5" name="Google Shape;55;p10" descr="GA4GH-Logo-2.png"/>
          <p:cNvPicPr preferRelativeResize="0"/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930639" y="433238"/>
            <a:ext cx="2700699" cy="6603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165528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E5CBD7-9F09-D444-B946-229ED68C7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ACD99F-857D-2A45-91A1-A59C89B61B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033FEA-0953-D44F-A44D-0D040E897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3AC1D-D485-5A41-8F89-2FE57B4CBE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3631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19E56E-5FFF-4D47-A17C-9606F36435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964687-58E7-3146-8DFF-3F217F912A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AC280D-5DA7-2543-ADB4-B4DD162A3DE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11/10/18, NYC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807525-1C8F-FD41-829C-815E2FC8DC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Workshop on Artificial Intelligence for Health - JL Raisaro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91CB69-75FF-FD43-8016-CBBA59D9FE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3AC1D-D485-5A41-8F89-2FE57B4CBE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9862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F4B8D-650C-244F-A1E2-B1CC2E2B2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4E1CF5-9C54-7445-9868-DC721747EF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AFBA0E-0D71-D844-AF83-B0EF5E7237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50CC2A-A4BA-E843-AF1F-73ACC7DE46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11/10/18, NYC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89E257-C97A-0E45-AB4C-23711248CD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Workshop on Artificial Intelligence for Health - JL Raisaro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2ABD17-047A-4242-BDB3-4F04543124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3AC1D-D485-5A41-8F89-2FE57B4CBE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296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6A74C0-0023-684E-8738-E775A82E9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E1B5A9-E2B5-AA4F-82E8-B0F477F9D8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41CDF3-010F-744B-9050-CEDCF8A657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F8D9AF-51B9-BA48-A4FD-93BAF37B8F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77F53B0-3ECB-954C-BBBD-7B056A37F96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E912426-34C8-7B4D-ADA2-7C593A3A2B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11/10/18, NYC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2A165F8-4671-D449-85B2-2F0C1A043F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Workshop on Artificial Intelligence for Health - JL Raisaro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B570F94-60E9-3546-8050-6927EBA25A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3AC1D-D485-5A41-8F89-2FE57B4CBE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5629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9D22E-BCF4-1A4A-AD78-5730645BDE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D2C682E-F663-B641-837D-490CF1C1663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11/10/18, NYC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2678E6-F133-B042-A6A8-43AEB94669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Workshop on Artificial Intelligence for Health - JL Raisaro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8A0266-FF38-374B-BF93-8052DECDCA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3AC1D-D485-5A41-8F89-2FE57B4CBE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972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A9D6203-7BC2-6D4A-BA4E-CB35E6E6166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11/10/18, NYC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1E3A54-0090-0843-9EEE-CCB4C1C8F5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Workshop on Artificial Intelligence for Health - JL Raisaro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7BC3FC-A1E4-0142-BA84-60E86CFE99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3AC1D-D485-5A41-8F89-2FE57B4CBE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7401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86BC97-06F0-1144-AF3A-38D680773D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CFEF4A-31FF-8441-B11E-DEDA0459E7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17C7EA-7531-FB4A-A3A5-98946C5D78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0B2EDF-0265-BE4F-A036-04F10AC905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11/10/18, NYC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8D6716-D6B7-CB42-8A7F-324AA79BC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Workshop on Artificial Intelligence for Health - JL Raisaro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79AD63-3533-F946-9BFF-448934C464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3AC1D-D485-5A41-8F89-2FE57B4CBE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9899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4C9410-82E5-294E-9673-96A07A15D9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444741B-9774-054A-9E62-5292544D3EB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0B24DF-1FF3-C744-A562-2FF45ABC82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72FAE2-D1B5-E442-82CE-62DD7DED73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11/10/18, NYC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43F3A1-6D4B-DB42-BFBE-6C4AF01A0A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Workshop on Artificial Intelligence for Health - JL Raisaro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C5E257-0A79-5149-B285-92F627396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3AC1D-D485-5A41-8F89-2FE57B4CBE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7243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6E96B85-F6A5-5448-8653-11C294A5B7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3F5C05-CCE6-3741-8D8A-E81FEF71D2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E51726-9C20-564C-A1D6-28D6B4C6CA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93AC1D-D485-5A41-8F89-2FE57B4CBE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681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2" r:id="rId12"/>
    <p:sldLayoutId id="2147483664" r:id="rId13"/>
    <p:sldLayoutId id="2147483665" r:id="rId14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tiff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.png"/><Relationship Id="rId7" Type="http://schemas.openxmlformats.org/officeDocument/2006/relationships/image" Target="../media/image41.tiff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30.emf"/><Relationship Id="rId4" Type="http://schemas.openxmlformats.org/officeDocument/2006/relationships/image" Target="../media/image28.tiff"/><Relationship Id="rId9" Type="http://schemas.openxmlformats.org/officeDocument/2006/relationships/image" Target="../media/image35.tif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tiff"/><Relationship Id="rId3" Type="http://schemas.openxmlformats.org/officeDocument/2006/relationships/image" Target="../media/image3.png"/><Relationship Id="rId7" Type="http://schemas.openxmlformats.org/officeDocument/2006/relationships/image" Target="../media/image40.png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emf"/><Relationship Id="rId5" Type="http://schemas.openxmlformats.org/officeDocument/2006/relationships/image" Target="../media/image29.png"/><Relationship Id="rId4" Type="http://schemas.openxmlformats.org/officeDocument/2006/relationships/image" Target="../media/image28.tif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tiff"/><Relationship Id="rId3" Type="http://schemas.openxmlformats.org/officeDocument/2006/relationships/image" Target="../media/image3.png"/><Relationship Id="rId7" Type="http://schemas.openxmlformats.org/officeDocument/2006/relationships/image" Target="../media/image40.png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emf"/><Relationship Id="rId5" Type="http://schemas.openxmlformats.org/officeDocument/2006/relationships/image" Target="../media/image29.png"/><Relationship Id="rId4" Type="http://schemas.openxmlformats.org/officeDocument/2006/relationships/image" Target="../media/image28.tif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tiff"/><Relationship Id="rId3" Type="http://schemas.openxmlformats.org/officeDocument/2006/relationships/image" Target="../media/image3.png"/><Relationship Id="rId7" Type="http://schemas.openxmlformats.org/officeDocument/2006/relationships/image" Target="../media/image40.png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emf"/><Relationship Id="rId5" Type="http://schemas.openxmlformats.org/officeDocument/2006/relationships/image" Target="../media/image29.png"/><Relationship Id="rId4" Type="http://schemas.openxmlformats.org/officeDocument/2006/relationships/image" Target="../media/image28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tiff"/><Relationship Id="rId5" Type="http://schemas.openxmlformats.org/officeDocument/2006/relationships/image" Target="../media/image43.tiff"/><Relationship Id="rId4" Type="http://schemas.openxmlformats.org/officeDocument/2006/relationships/image" Target="../media/image42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medco.epfl.ch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hyperlink" Target="https://lca1.github.io/medco-documentation/index.html" TargetMode="External"/><Relationship Id="rId4" Type="http://schemas.openxmlformats.org/officeDocument/2006/relationships/image" Target="../media/image4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tiff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tiff"/><Relationship Id="rId4" Type="http://schemas.openxmlformats.org/officeDocument/2006/relationships/image" Target="../media/image18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image" Target="../media/image49.(null)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tiff"/><Relationship Id="rId3" Type="http://schemas.openxmlformats.org/officeDocument/2006/relationships/image" Target="../media/image14.tiff"/><Relationship Id="rId7" Type="http://schemas.openxmlformats.org/officeDocument/2006/relationships/image" Target="../media/image18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7.tiff"/><Relationship Id="rId5" Type="http://schemas.openxmlformats.org/officeDocument/2006/relationships/image" Target="../media/image16.tiff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google.ch/url?sa=i&amp;rct=j&amp;q=&amp;esrc=s&amp;source=images&amp;cd=&amp;ved=2ahUKEwj8q8y47vjZAhXEZ1AKHanbARgQjRx6BAgAEAU&amp;url=https://helloacm.com/r-tutorial-how-to-connect-to-steemsql-via-rstudio/&amp;psig=AOvVaw09B-BqHgdRHDPO1J1MVfW3&amp;ust=1521565254370991" TargetMode="External"/><Relationship Id="rId13" Type="http://schemas.openxmlformats.org/officeDocument/2006/relationships/image" Target="../media/image61.tiff"/><Relationship Id="rId3" Type="http://schemas.openxmlformats.org/officeDocument/2006/relationships/image" Target="../media/image53.png"/><Relationship Id="rId7" Type="http://schemas.openxmlformats.org/officeDocument/2006/relationships/image" Target="../media/image56.jpeg"/><Relationship Id="rId12" Type="http://schemas.openxmlformats.org/officeDocument/2006/relationships/image" Target="../media/image60.tiff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google.ch/url?sa=i&amp;rct=j&amp;q=&amp;esrc=s&amp;source=images&amp;cd=&amp;ved=2ahUKEwiep--W7vjZAhVKEVAKHc0uAzMQjRx6BAgAEAU&amp;url=https://itunes.apple.com/us/app/jupyter-notebook/id1326802832?mt%3D8&amp;psig=AOvVaw1sZ75Fp2ok9O3InOy41jC1&amp;ust=1521565175352409" TargetMode="External"/><Relationship Id="rId11" Type="http://schemas.openxmlformats.org/officeDocument/2006/relationships/image" Target="../media/image59.tiff"/><Relationship Id="rId5" Type="http://schemas.openxmlformats.org/officeDocument/2006/relationships/image" Target="../media/image55.tiff"/><Relationship Id="rId10" Type="http://schemas.openxmlformats.org/officeDocument/2006/relationships/image" Target="../media/image58.emf"/><Relationship Id="rId4" Type="http://schemas.openxmlformats.org/officeDocument/2006/relationships/image" Target="../media/image54.png"/><Relationship Id="rId9" Type="http://schemas.openxmlformats.org/officeDocument/2006/relationships/image" Target="../media/image57.png"/><Relationship Id="rId14" Type="http://schemas.openxmlformats.org/officeDocument/2006/relationships/image" Target="../media/image62.tif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tiff"/><Relationship Id="rId3" Type="http://schemas.openxmlformats.org/officeDocument/2006/relationships/image" Target="../media/image64.tiff"/><Relationship Id="rId7" Type="http://schemas.openxmlformats.org/officeDocument/2006/relationships/image" Target="../media/image68.tiff"/><Relationship Id="rId2" Type="http://schemas.openxmlformats.org/officeDocument/2006/relationships/image" Target="../media/image63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tiff"/><Relationship Id="rId11" Type="http://schemas.openxmlformats.org/officeDocument/2006/relationships/image" Target="../media/image71.tiff"/><Relationship Id="rId5" Type="http://schemas.openxmlformats.org/officeDocument/2006/relationships/image" Target="../media/image66.tiff"/><Relationship Id="rId10" Type="http://schemas.openxmlformats.org/officeDocument/2006/relationships/image" Target="../media/image58.emf"/><Relationship Id="rId4" Type="http://schemas.openxmlformats.org/officeDocument/2006/relationships/image" Target="../media/image65.tiff"/><Relationship Id="rId9" Type="http://schemas.openxmlformats.org/officeDocument/2006/relationships/image" Target="../media/image70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tiff"/><Relationship Id="rId2" Type="http://schemas.openxmlformats.org/officeDocument/2006/relationships/image" Target="../media/image72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tiff"/><Relationship Id="rId2" Type="http://schemas.openxmlformats.org/officeDocument/2006/relationships/image" Target="../media/image72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3.tif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tiff"/><Relationship Id="rId5" Type="http://schemas.openxmlformats.org/officeDocument/2006/relationships/image" Target="../media/image79.tiff"/><Relationship Id="rId4" Type="http://schemas.openxmlformats.org/officeDocument/2006/relationships/image" Target="../media/image7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7" Type="http://schemas.openxmlformats.org/officeDocument/2006/relationships/image" Target="../media/image26.png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tiff"/><Relationship Id="rId5" Type="http://schemas.openxmlformats.org/officeDocument/2006/relationships/image" Target="../media/image24.tiff"/><Relationship Id="rId4" Type="http://schemas.openxmlformats.org/officeDocument/2006/relationships/image" Target="../media/image23.tiff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13" Type="http://schemas.openxmlformats.org/officeDocument/2006/relationships/image" Target="../media/image92.png"/><Relationship Id="rId18" Type="http://schemas.microsoft.com/office/2007/relationships/hdphoto" Target="../media/hdphoto2.wdp"/><Relationship Id="rId3" Type="http://schemas.openxmlformats.org/officeDocument/2006/relationships/image" Target="../media/image83.png"/><Relationship Id="rId21" Type="http://schemas.openxmlformats.org/officeDocument/2006/relationships/image" Target="../media/image99.png"/><Relationship Id="rId7" Type="http://schemas.openxmlformats.org/officeDocument/2006/relationships/image" Target="../media/image87.png"/><Relationship Id="rId12" Type="http://schemas.openxmlformats.org/officeDocument/2006/relationships/image" Target="../media/image91.png"/><Relationship Id="rId17" Type="http://schemas.openxmlformats.org/officeDocument/2006/relationships/image" Target="../media/image96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95.png"/><Relationship Id="rId20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11" Type="http://schemas.openxmlformats.org/officeDocument/2006/relationships/image" Target="../media/image90.png"/><Relationship Id="rId5" Type="http://schemas.openxmlformats.org/officeDocument/2006/relationships/image" Target="../media/image85.png"/><Relationship Id="rId15" Type="http://schemas.openxmlformats.org/officeDocument/2006/relationships/image" Target="../media/image94.png"/><Relationship Id="rId10" Type="http://schemas.openxmlformats.org/officeDocument/2006/relationships/image" Target="../media/image89.png"/><Relationship Id="rId19" Type="http://schemas.openxmlformats.org/officeDocument/2006/relationships/image" Target="../media/image97.png"/><Relationship Id="rId4" Type="http://schemas.openxmlformats.org/officeDocument/2006/relationships/image" Target="../media/image84.png"/><Relationship Id="rId9" Type="http://schemas.microsoft.com/office/2007/relationships/hdphoto" Target="../media/hdphoto1.wdp"/><Relationship Id="rId14" Type="http://schemas.openxmlformats.org/officeDocument/2006/relationships/image" Target="../media/image93.png"/><Relationship Id="rId22" Type="http://schemas.openxmlformats.org/officeDocument/2006/relationships/image" Target="../media/image10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image" Target="../media/image84.png"/><Relationship Id="rId7" Type="http://schemas.openxmlformats.org/officeDocument/2006/relationships/image" Target="../media/image91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11" Type="http://schemas.openxmlformats.org/officeDocument/2006/relationships/image" Target="../media/image105.png"/><Relationship Id="rId5" Type="http://schemas.openxmlformats.org/officeDocument/2006/relationships/image" Target="../media/image86.png"/><Relationship Id="rId10" Type="http://schemas.openxmlformats.org/officeDocument/2006/relationships/image" Target="../media/image104.png"/><Relationship Id="rId4" Type="http://schemas.openxmlformats.org/officeDocument/2006/relationships/image" Target="../media/image85.png"/><Relationship Id="rId9" Type="http://schemas.openxmlformats.org/officeDocument/2006/relationships/image" Target="../media/image103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7" Type="http://schemas.openxmlformats.org/officeDocument/2006/relationships/image" Target="../media/image30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tiff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emf"/><Relationship Id="rId5" Type="http://schemas.openxmlformats.org/officeDocument/2006/relationships/image" Target="../media/image33.tiff"/><Relationship Id="rId4" Type="http://schemas.openxmlformats.org/officeDocument/2006/relationships/image" Target="../media/image32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1.png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emf"/><Relationship Id="rId5" Type="http://schemas.openxmlformats.org/officeDocument/2006/relationships/image" Target="../media/image29.png"/><Relationship Id="rId4" Type="http://schemas.openxmlformats.org/officeDocument/2006/relationships/image" Target="../media/image28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5.tiff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emf"/><Relationship Id="rId5" Type="http://schemas.openxmlformats.org/officeDocument/2006/relationships/image" Target="../media/image29.png"/><Relationship Id="rId4" Type="http://schemas.openxmlformats.org/officeDocument/2006/relationships/image" Target="../media/image28.tif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emf"/><Relationship Id="rId3" Type="http://schemas.openxmlformats.org/officeDocument/2006/relationships/image" Target="../media/image3.png"/><Relationship Id="rId7" Type="http://schemas.openxmlformats.org/officeDocument/2006/relationships/image" Target="../media/image36.emf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emf"/><Relationship Id="rId11" Type="http://schemas.openxmlformats.org/officeDocument/2006/relationships/image" Target="../media/image35.tiff"/><Relationship Id="rId5" Type="http://schemas.openxmlformats.org/officeDocument/2006/relationships/image" Target="../media/image29.png"/><Relationship Id="rId10" Type="http://schemas.openxmlformats.org/officeDocument/2006/relationships/image" Target="../media/image39.png"/><Relationship Id="rId4" Type="http://schemas.openxmlformats.org/officeDocument/2006/relationships/image" Target="../media/image28.tiff"/><Relationship Id="rId9" Type="http://schemas.openxmlformats.org/officeDocument/2006/relationships/image" Target="../media/image38.e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tiff"/><Relationship Id="rId3" Type="http://schemas.openxmlformats.org/officeDocument/2006/relationships/image" Target="../media/image3.png"/><Relationship Id="rId7" Type="http://schemas.openxmlformats.org/officeDocument/2006/relationships/image" Target="../media/image40.png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emf"/><Relationship Id="rId5" Type="http://schemas.openxmlformats.org/officeDocument/2006/relationships/image" Target="../media/image29.png"/><Relationship Id="rId4" Type="http://schemas.openxmlformats.org/officeDocument/2006/relationships/image" Target="../media/image28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3255" y="0"/>
            <a:ext cx="11686783" cy="1325563"/>
          </a:xfrm>
        </p:spPr>
        <p:txBody>
          <a:bodyPr>
            <a:normAutofit/>
          </a:bodyPr>
          <a:lstStyle/>
          <a:p>
            <a:r>
              <a:rPr lang="en-US" sz="4000" b="1" dirty="0"/>
              <a:t>UnLynx: framework for privacy-conscious data sharing</a:t>
            </a:r>
          </a:p>
        </p:txBody>
      </p:sp>
      <p:sp>
        <p:nvSpPr>
          <p:cNvPr id="4" name="Shape 359"/>
          <p:cNvSpPr/>
          <p:nvPr/>
        </p:nvSpPr>
        <p:spPr>
          <a:xfrm>
            <a:off x="9169891" y="5777283"/>
            <a:ext cx="2091000" cy="487800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38761D"/>
              </a:solidFill>
            </a:endParaRPr>
          </a:p>
        </p:txBody>
      </p:sp>
      <p:pic>
        <p:nvPicPr>
          <p:cNvPr id="5" name="Shape 360"/>
          <p:cNvPicPr preferRelativeResize="0"/>
          <p:nvPr/>
        </p:nvPicPr>
        <p:blipFill>
          <a:blip r:embed="rId2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-5400000">
            <a:off x="10388891" y="5895759"/>
            <a:ext cx="324449" cy="324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36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85208" y="1160128"/>
            <a:ext cx="963599" cy="774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" name="Shape 363"/>
          <p:cNvGrpSpPr/>
          <p:nvPr/>
        </p:nvGrpSpPr>
        <p:grpSpPr>
          <a:xfrm>
            <a:off x="7059731" y="1794326"/>
            <a:ext cx="2853838" cy="1994195"/>
            <a:chOff x="1959349" y="1604599"/>
            <a:chExt cx="1968300" cy="1527301"/>
          </a:xfrm>
        </p:grpSpPr>
        <p:sp>
          <p:nvSpPr>
            <p:cNvPr id="8" name="Shape 364"/>
            <p:cNvSpPr/>
            <p:nvPr/>
          </p:nvSpPr>
          <p:spPr>
            <a:xfrm>
              <a:off x="1959349" y="1604599"/>
              <a:ext cx="1968300" cy="1527301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" name="Shape 365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717720" y="2583519"/>
              <a:ext cx="489000" cy="499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" name="Shape 366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376376" y="1645515"/>
              <a:ext cx="489000" cy="499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" name="Shape 367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058981" y="1645544"/>
              <a:ext cx="489000" cy="49920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2" name="Shape 368"/>
            <p:cNvCxnSpPr/>
            <p:nvPr/>
          </p:nvCxnSpPr>
          <p:spPr>
            <a:xfrm rot="10800000">
              <a:off x="2547776" y="1895115"/>
              <a:ext cx="8286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1">
                  <a:lumMod val="50000"/>
                </a:schemeClr>
              </a:solidFill>
              <a:prstDash val="solid"/>
              <a:round/>
              <a:headEnd type="triangle" w="lg" len="lg"/>
              <a:tailEnd type="triangle" w="lg" len="lg"/>
            </a:ln>
          </p:spPr>
        </p:cxnSp>
        <p:cxnSp>
          <p:nvCxnSpPr>
            <p:cNvPr id="13" name="Shape 369"/>
            <p:cNvCxnSpPr/>
            <p:nvPr/>
          </p:nvCxnSpPr>
          <p:spPr>
            <a:xfrm>
              <a:off x="2303481" y="2144744"/>
              <a:ext cx="414300" cy="688500"/>
            </a:xfrm>
            <a:prstGeom prst="straightConnector1">
              <a:avLst/>
            </a:prstGeom>
            <a:noFill/>
            <a:ln w="28575" cap="flat" cmpd="sng">
              <a:solidFill>
                <a:schemeClr val="accent1">
                  <a:lumMod val="50000"/>
                </a:schemeClr>
              </a:solidFill>
              <a:prstDash val="solid"/>
              <a:round/>
              <a:headEnd type="triangle" w="lg" len="lg"/>
              <a:tailEnd type="triangle" w="lg" len="lg"/>
            </a:ln>
          </p:spPr>
        </p:cxnSp>
        <p:cxnSp>
          <p:nvCxnSpPr>
            <p:cNvPr id="14" name="Shape 370"/>
            <p:cNvCxnSpPr/>
            <p:nvPr/>
          </p:nvCxnSpPr>
          <p:spPr>
            <a:xfrm flipH="1">
              <a:off x="3206576" y="2144715"/>
              <a:ext cx="414300" cy="688500"/>
            </a:xfrm>
            <a:prstGeom prst="straightConnector1">
              <a:avLst/>
            </a:prstGeom>
            <a:noFill/>
            <a:ln w="28575" cap="flat" cmpd="sng">
              <a:solidFill>
                <a:schemeClr val="accent1">
                  <a:lumMod val="50000"/>
                </a:schemeClr>
              </a:solidFill>
              <a:prstDash val="solid"/>
              <a:round/>
              <a:headEnd type="triangle" w="lg" len="lg"/>
              <a:tailEnd type="triangle" w="lg" len="lg"/>
            </a:ln>
          </p:spPr>
        </p:cxnSp>
      </p:grpSp>
      <p:cxnSp>
        <p:nvCxnSpPr>
          <p:cNvPr id="15" name="Shape 371"/>
          <p:cNvCxnSpPr/>
          <p:nvPr/>
        </p:nvCxnSpPr>
        <p:spPr>
          <a:xfrm rot="10800000" flipH="1">
            <a:off x="6620987" y="2173691"/>
            <a:ext cx="583199" cy="347400"/>
          </a:xfrm>
          <a:prstGeom prst="straightConnector1">
            <a:avLst/>
          </a:prstGeom>
          <a:noFill/>
          <a:ln w="19050" cap="flat" cmpd="sng">
            <a:solidFill>
              <a:srgbClr val="00B050"/>
            </a:solidFill>
            <a:prstDash val="solid"/>
            <a:round/>
            <a:headEnd type="oval" w="lg" len="lg"/>
            <a:tailEnd type="oval" w="lg" len="lg"/>
          </a:ln>
        </p:spPr>
      </p:cxnSp>
      <p:cxnSp>
        <p:nvCxnSpPr>
          <p:cNvPr id="16" name="Shape 372"/>
          <p:cNvCxnSpPr/>
          <p:nvPr/>
        </p:nvCxnSpPr>
        <p:spPr>
          <a:xfrm flipH="1" flipV="1">
            <a:off x="9823279" y="2173653"/>
            <a:ext cx="1081658" cy="735753"/>
          </a:xfrm>
          <a:prstGeom prst="straightConnector1">
            <a:avLst/>
          </a:prstGeom>
          <a:noFill/>
          <a:ln w="19050" cap="flat" cmpd="sng">
            <a:solidFill>
              <a:srgbClr val="00B050"/>
            </a:solidFill>
            <a:prstDash val="solid"/>
            <a:round/>
            <a:headEnd type="oval" w="lg" len="lg"/>
            <a:tailEnd type="oval" w="lg" len="lg"/>
          </a:ln>
        </p:spPr>
      </p:cxnSp>
      <p:cxnSp>
        <p:nvCxnSpPr>
          <p:cNvPr id="17" name="Shape 373"/>
          <p:cNvCxnSpPr>
            <a:stCxn id="28" idx="0"/>
          </p:cNvCxnSpPr>
          <p:nvPr/>
        </p:nvCxnSpPr>
        <p:spPr>
          <a:xfrm flipV="1">
            <a:off x="8139137" y="3724308"/>
            <a:ext cx="374656" cy="443000"/>
          </a:xfrm>
          <a:prstGeom prst="straightConnector1">
            <a:avLst/>
          </a:prstGeom>
          <a:noFill/>
          <a:ln w="19050" cap="flat" cmpd="sng">
            <a:solidFill>
              <a:srgbClr val="00B050"/>
            </a:solidFill>
            <a:prstDash val="solid"/>
            <a:round/>
            <a:headEnd type="oval" w="lg" len="lg"/>
            <a:tailEnd type="oval" w="lg" len="lg"/>
          </a:ln>
        </p:spPr>
      </p:cxnSp>
      <p:pic>
        <p:nvPicPr>
          <p:cNvPr id="18" name="Shape 37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033137" y="2585108"/>
            <a:ext cx="546900" cy="56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Shape 377"/>
          <p:cNvPicPr preferRelativeResize="0"/>
          <p:nvPr/>
        </p:nvPicPr>
        <p:blipFill rotWithShape="1">
          <a:blip r:embed="rId6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72629" y="2888952"/>
            <a:ext cx="523500" cy="536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" name="Shape 378"/>
          <p:cNvCxnSpPr/>
          <p:nvPr/>
        </p:nvCxnSpPr>
        <p:spPr>
          <a:xfrm flipH="1">
            <a:off x="9678886" y="1565094"/>
            <a:ext cx="816300" cy="300600"/>
          </a:xfrm>
          <a:prstGeom prst="straightConnector1">
            <a:avLst/>
          </a:prstGeom>
          <a:noFill/>
          <a:ln w="28575" cap="flat" cmpd="sng">
            <a:solidFill>
              <a:schemeClr val="accent1">
                <a:lumMod val="50000"/>
              </a:schemeClr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21" name="Shape 379"/>
          <p:cNvGrpSpPr/>
          <p:nvPr/>
        </p:nvGrpSpPr>
        <p:grpSpPr>
          <a:xfrm>
            <a:off x="9386122" y="5777283"/>
            <a:ext cx="1973821" cy="458692"/>
            <a:chOff x="4416900" y="4522345"/>
            <a:chExt cx="1361350" cy="351300"/>
          </a:xfrm>
        </p:grpSpPr>
        <p:sp>
          <p:nvSpPr>
            <p:cNvPr id="22" name="Shape 380"/>
            <p:cNvSpPr txBox="1"/>
            <p:nvPr/>
          </p:nvSpPr>
          <p:spPr>
            <a:xfrm>
              <a:off x="4416900" y="4522350"/>
              <a:ext cx="735000" cy="2730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9900"/>
                </a:buClr>
                <a:buSzPct val="25000"/>
                <a:buFont typeface="Arial"/>
                <a:buNone/>
              </a:pPr>
              <a:r>
                <a:rPr lang="fr" sz="2400" b="0" i="0" u="none" strike="noStrike" cap="none">
                  <a:solidFill>
                    <a:srgbClr val="FF9900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fr" sz="2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=</a:t>
              </a:r>
            </a:p>
          </p:txBody>
        </p:sp>
        <p:sp>
          <p:nvSpPr>
            <p:cNvPr id="23" name="Shape 381"/>
            <p:cNvSpPr txBox="1"/>
            <p:nvPr/>
          </p:nvSpPr>
          <p:spPr>
            <a:xfrm>
              <a:off x="4698475" y="4522350"/>
              <a:ext cx="453300" cy="2730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FF"/>
                </a:buClr>
                <a:buSzPct val="25000"/>
                <a:buFont typeface="Arial"/>
                <a:buNone/>
              </a:pPr>
              <a:r>
                <a:rPr lang="fr" sz="2400" b="0" i="0" u="none" strike="noStrike" cap="none">
                  <a:solidFill>
                    <a:srgbClr val="0000FF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</a:p>
          </p:txBody>
        </p:sp>
        <p:sp>
          <p:nvSpPr>
            <p:cNvPr id="24" name="Shape 382"/>
            <p:cNvSpPr txBox="1"/>
            <p:nvPr/>
          </p:nvSpPr>
          <p:spPr>
            <a:xfrm>
              <a:off x="5010650" y="4522350"/>
              <a:ext cx="453300" cy="2730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0000"/>
                </a:buClr>
                <a:buFont typeface="Arial"/>
                <a:buNone/>
              </a:pPr>
              <a:endParaRPr sz="2400"/>
            </a:p>
          </p:txBody>
        </p:sp>
        <p:sp>
          <p:nvSpPr>
            <p:cNvPr id="25" name="Shape 383"/>
            <p:cNvSpPr txBox="1"/>
            <p:nvPr/>
          </p:nvSpPr>
          <p:spPr>
            <a:xfrm>
              <a:off x="5305993" y="4522345"/>
              <a:ext cx="309000" cy="3513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lang="fr" sz="2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+</a:t>
              </a:r>
            </a:p>
          </p:txBody>
        </p:sp>
        <p:sp>
          <p:nvSpPr>
            <p:cNvPr id="26" name="Shape 384"/>
            <p:cNvSpPr txBox="1"/>
            <p:nvPr/>
          </p:nvSpPr>
          <p:spPr>
            <a:xfrm>
              <a:off x="5324950" y="4522350"/>
              <a:ext cx="453300" cy="2730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00FF"/>
                </a:buClr>
                <a:buSzPct val="25000"/>
                <a:buFont typeface="Arial"/>
                <a:buNone/>
              </a:pPr>
              <a:r>
                <a:rPr lang="fr" sz="2400">
                  <a:solidFill>
                    <a:srgbClr val="FF00FF"/>
                  </a:solidFill>
                </a:rPr>
                <a:t> </a:t>
              </a:r>
            </a:p>
          </p:txBody>
        </p:sp>
      </p:grpSp>
      <p:sp>
        <p:nvSpPr>
          <p:cNvPr id="27" name="Shape 385"/>
          <p:cNvSpPr txBox="1"/>
          <p:nvPr/>
        </p:nvSpPr>
        <p:spPr>
          <a:xfrm>
            <a:off x="10117605" y="5777476"/>
            <a:ext cx="303300" cy="458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fr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+</a:t>
            </a:r>
          </a:p>
        </p:txBody>
      </p:sp>
      <p:pic>
        <p:nvPicPr>
          <p:cNvPr id="28" name="Shape 38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865687" y="4167308"/>
            <a:ext cx="546900" cy="56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Shape 387"/>
          <p:cNvPicPr preferRelativeResize="0"/>
          <p:nvPr/>
        </p:nvPicPr>
        <p:blipFill rotWithShape="1">
          <a:blip r:embed="rId6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05179" y="4471152"/>
            <a:ext cx="523500" cy="53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Shape 38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975357" y="2940141"/>
            <a:ext cx="546900" cy="567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Shape 389"/>
          <p:cNvPicPr preferRelativeResize="0"/>
          <p:nvPr/>
        </p:nvPicPr>
        <p:blipFill rotWithShape="1">
          <a:blip r:embed="rId6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314849" y="3243985"/>
            <a:ext cx="523500" cy="53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Shape 390"/>
          <p:cNvPicPr preferRelativeResize="0"/>
          <p:nvPr/>
        </p:nvPicPr>
        <p:blipFill>
          <a:blip r:embed="rId7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-5400000">
            <a:off x="6752038" y="3110168"/>
            <a:ext cx="428675" cy="42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Shape 391"/>
          <p:cNvPicPr preferRelativeResize="0"/>
          <p:nvPr/>
        </p:nvPicPr>
        <p:blipFill>
          <a:blip r:embed="rId7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-5400000">
            <a:off x="8590088" y="4704193"/>
            <a:ext cx="428675" cy="42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Shape 392"/>
          <p:cNvPicPr preferRelativeResize="0"/>
          <p:nvPr/>
        </p:nvPicPr>
        <p:blipFill>
          <a:blip r:embed="rId7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-5400000">
            <a:off x="11703333" y="3471251"/>
            <a:ext cx="428675" cy="42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Shape 393"/>
          <p:cNvPicPr preferRelativeResize="0"/>
          <p:nvPr/>
        </p:nvPicPr>
        <p:blipFill>
          <a:blip r:embed="rId7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-5400000">
            <a:off x="9105691" y="5804170"/>
            <a:ext cx="428675" cy="42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Shape 394"/>
          <p:cNvPicPr preferRelativeResize="0"/>
          <p:nvPr/>
        </p:nvPicPr>
        <p:blipFill>
          <a:blip r:embed="rId8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-5400000">
            <a:off x="9819728" y="5894170"/>
            <a:ext cx="327624" cy="327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Shape 395"/>
          <p:cNvPicPr preferRelativeResize="0"/>
          <p:nvPr/>
        </p:nvPicPr>
        <p:blipFill>
          <a:blip r:embed="rId9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-5400000">
            <a:off x="10934215" y="5894620"/>
            <a:ext cx="326775" cy="32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Shape 396"/>
          <p:cNvPicPr preferRelativeResize="0"/>
          <p:nvPr/>
        </p:nvPicPr>
        <p:blipFill>
          <a:blip r:embed="rId8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-5400000">
            <a:off x="7747025" y="2245993"/>
            <a:ext cx="327624" cy="327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Shape 397"/>
          <p:cNvPicPr preferRelativeResize="0"/>
          <p:nvPr/>
        </p:nvPicPr>
        <p:blipFill>
          <a:blip r:embed="rId2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-5400000">
            <a:off x="8994763" y="2303607"/>
            <a:ext cx="324449" cy="324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Shape 398"/>
          <p:cNvPicPr preferRelativeResize="0"/>
          <p:nvPr/>
        </p:nvPicPr>
        <p:blipFill>
          <a:blip r:embed="rId9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-5400000">
            <a:off x="8053209" y="3507440"/>
            <a:ext cx="326775" cy="32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Shape 399"/>
          <p:cNvPicPr preferRelativeResize="0"/>
          <p:nvPr/>
        </p:nvPicPr>
        <p:blipFill>
          <a:blip r:embed="rId7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-5400000">
            <a:off x="4318399" y="5255624"/>
            <a:ext cx="428675" cy="428675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Shape 400"/>
          <p:cNvSpPr txBox="1"/>
          <p:nvPr/>
        </p:nvSpPr>
        <p:spPr>
          <a:xfrm>
            <a:off x="4590949" y="5329987"/>
            <a:ext cx="3056700" cy="356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fr" dirty="0"/>
              <a:t>collective </a:t>
            </a:r>
            <a:r>
              <a:rPr lang="fr" dirty="0" err="1"/>
              <a:t>authority</a:t>
            </a:r>
            <a:r>
              <a:rPr lang="fr" dirty="0"/>
              <a:t> public key</a:t>
            </a:r>
          </a:p>
        </p:txBody>
      </p:sp>
      <p:pic>
        <p:nvPicPr>
          <p:cNvPr id="43" name="Shape 401"/>
          <p:cNvPicPr preferRelativeResize="0"/>
          <p:nvPr/>
        </p:nvPicPr>
        <p:blipFill>
          <a:blip r:embed="rId8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-5400000">
            <a:off x="4318386" y="5765883"/>
            <a:ext cx="327624" cy="327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Shape 402"/>
          <p:cNvPicPr preferRelativeResize="0"/>
          <p:nvPr/>
        </p:nvPicPr>
        <p:blipFill>
          <a:blip r:embed="rId2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-5400000">
            <a:off x="4506549" y="5767472"/>
            <a:ext cx="324449" cy="324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Shape 403"/>
          <p:cNvPicPr preferRelativeResize="0"/>
          <p:nvPr/>
        </p:nvPicPr>
        <p:blipFill>
          <a:blip r:embed="rId9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-5400000">
            <a:off x="4670873" y="5766333"/>
            <a:ext cx="326775" cy="326775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Shape 404"/>
          <p:cNvSpPr txBox="1"/>
          <p:nvPr/>
        </p:nvSpPr>
        <p:spPr>
          <a:xfrm>
            <a:off x="4939699" y="5751358"/>
            <a:ext cx="3056700" cy="356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 dirty="0"/>
              <a:t>servers public keys</a:t>
            </a:r>
          </a:p>
        </p:txBody>
      </p:sp>
      <p:sp>
        <p:nvSpPr>
          <p:cNvPr id="47" name="Shape 405"/>
          <p:cNvSpPr/>
          <p:nvPr/>
        </p:nvSpPr>
        <p:spPr>
          <a:xfrm>
            <a:off x="4350774" y="5177975"/>
            <a:ext cx="3423436" cy="1535248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pic>
        <p:nvPicPr>
          <p:cNvPr id="48" name="Shape 406"/>
          <p:cNvPicPr preferRelativeResize="0"/>
          <p:nvPr/>
        </p:nvPicPr>
        <p:blipFill>
          <a:blip r:embed="rId10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-5400000">
            <a:off x="11143616" y="1559327"/>
            <a:ext cx="452124" cy="452124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TextBox 48"/>
          <p:cNvSpPr txBox="1"/>
          <p:nvPr/>
        </p:nvSpPr>
        <p:spPr>
          <a:xfrm>
            <a:off x="4582886" y="2149884"/>
            <a:ext cx="1633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Data Provider 1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6178072" y="4277533"/>
            <a:ext cx="1633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</a:t>
            </a:r>
            <a:r>
              <a:rPr lang="en-US"/>
              <a:t>Provider 3</a:t>
            </a:r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10528918" y="2406270"/>
            <a:ext cx="1633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Provider 6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10381263" y="1711298"/>
            <a:ext cx="906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Querier</a:t>
            </a:r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7003724" y="1005946"/>
            <a:ext cx="3037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Untrusted Collective Authority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360766" y="1677822"/>
            <a:ext cx="4143731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400" dirty="0"/>
              <a:t>Trust is shared across a group of servers forming a collective authority</a:t>
            </a:r>
          </a:p>
          <a:p>
            <a:pPr marL="285750" indent="-285750">
              <a:buFont typeface="Arial" charset="0"/>
              <a:buChar char="•"/>
            </a:pPr>
            <a:endParaRPr lang="en-US" sz="2400" dirty="0"/>
          </a:p>
          <a:p>
            <a:pPr marL="285750" indent="-285750">
              <a:buFont typeface="Arial" charset="0"/>
              <a:buChar char="•"/>
            </a:pPr>
            <a:r>
              <a:rPr lang="en-US" sz="2400" dirty="0"/>
              <a:t>They collaborate together to generate a collective encryption key</a:t>
            </a:r>
          </a:p>
          <a:p>
            <a:pPr marL="285750" indent="-285750">
              <a:buFont typeface="Arial" charset="0"/>
              <a:buChar char="•"/>
            </a:pPr>
            <a:endParaRPr lang="en-US" sz="2400" dirty="0"/>
          </a:p>
          <a:p>
            <a:pPr marL="285750" indent="-285750">
              <a:buFont typeface="Arial" charset="0"/>
              <a:buChar char="•"/>
            </a:pPr>
            <a:r>
              <a:rPr lang="en-US" sz="2400" dirty="0"/>
              <a:t>The collective encryption key is used to encrypt the data and can be compromised only if all servers are compromised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1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7975351">
            <a:off x="7963385" y="2347943"/>
            <a:ext cx="315160" cy="315160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11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7975351">
            <a:off x="8805500" y="2395399"/>
            <a:ext cx="315160" cy="315160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11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7975351">
            <a:off x="7832651" y="3507200"/>
            <a:ext cx="315160" cy="315160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11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7975351">
            <a:off x="4288487" y="6274417"/>
            <a:ext cx="315160" cy="315160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>
          <a:blip r:embed="rId11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7975351">
            <a:off x="4511192" y="6265674"/>
            <a:ext cx="315160" cy="315160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>
          <a:blip r:embed="rId11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7975351">
            <a:off x="4673418" y="6272663"/>
            <a:ext cx="315160" cy="315160"/>
          </a:xfrm>
          <a:prstGeom prst="rect">
            <a:avLst/>
          </a:prstGeom>
        </p:spPr>
      </p:pic>
      <p:sp>
        <p:nvSpPr>
          <p:cNvPr id="65" name="Shape 404"/>
          <p:cNvSpPr txBox="1"/>
          <p:nvPr/>
        </p:nvSpPr>
        <p:spPr>
          <a:xfrm>
            <a:off x="4939699" y="6263657"/>
            <a:ext cx="3056700" cy="356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 dirty="0"/>
              <a:t>servers </a:t>
            </a:r>
            <a:r>
              <a:rPr lang="en-US" dirty="0"/>
              <a:t>private</a:t>
            </a:r>
            <a:r>
              <a:rPr lang="fr-CH" dirty="0"/>
              <a:t> </a:t>
            </a:r>
            <a:r>
              <a:rPr lang="fr" dirty="0"/>
              <a:t>keys</a:t>
            </a:r>
          </a:p>
        </p:txBody>
      </p:sp>
      <p:pic>
        <p:nvPicPr>
          <p:cNvPr id="67" name="Picture 66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7975351">
            <a:off x="11444124" y="1738382"/>
            <a:ext cx="315160" cy="315160"/>
          </a:xfrm>
          <a:prstGeom prst="rect">
            <a:avLst/>
          </a:prstGeom>
        </p:spPr>
      </p:pic>
      <p:pic>
        <p:nvPicPr>
          <p:cNvPr id="69" name="Shape 37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285749" y="1311190"/>
            <a:ext cx="546900" cy="56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Shape 377"/>
          <p:cNvPicPr preferRelativeResize="0"/>
          <p:nvPr/>
        </p:nvPicPr>
        <p:blipFill rotWithShape="1">
          <a:blip r:embed="rId6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25241" y="1615034"/>
            <a:ext cx="523500" cy="53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Shape 390"/>
          <p:cNvPicPr preferRelativeResize="0"/>
          <p:nvPr/>
        </p:nvPicPr>
        <p:blipFill>
          <a:blip r:embed="rId7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-5400000">
            <a:off x="6004650" y="1836250"/>
            <a:ext cx="428675" cy="42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Shape 37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045762" y="4114296"/>
            <a:ext cx="546900" cy="56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Shape 377"/>
          <p:cNvPicPr preferRelativeResize="0"/>
          <p:nvPr/>
        </p:nvPicPr>
        <p:blipFill rotWithShape="1">
          <a:blip r:embed="rId6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385254" y="4418140"/>
            <a:ext cx="523500" cy="53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Shape 390"/>
          <p:cNvPicPr preferRelativeResize="0"/>
          <p:nvPr/>
        </p:nvPicPr>
        <p:blipFill>
          <a:blip r:embed="rId7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-5400000">
            <a:off x="9764663" y="4639356"/>
            <a:ext cx="428675" cy="42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Shape 37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305337" y="3527634"/>
            <a:ext cx="546900" cy="56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Shape 377"/>
          <p:cNvPicPr preferRelativeResize="0"/>
          <p:nvPr/>
        </p:nvPicPr>
        <p:blipFill rotWithShape="1">
          <a:blip r:embed="rId6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644829" y="3831478"/>
            <a:ext cx="523500" cy="53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Shape 390"/>
          <p:cNvPicPr preferRelativeResize="0"/>
          <p:nvPr/>
        </p:nvPicPr>
        <p:blipFill>
          <a:blip r:embed="rId7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-5400000">
            <a:off x="11024238" y="4052694"/>
            <a:ext cx="428675" cy="428675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TextBox 80"/>
          <p:cNvSpPr txBox="1"/>
          <p:nvPr/>
        </p:nvSpPr>
        <p:spPr>
          <a:xfrm>
            <a:off x="4770401" y="3184752"/>
            <a:ext cx="1633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Provider 2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9215122" y="5082712"/>
            <a:ext cx="1633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Provider 4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10124630" y="4355591"/>
            <a:ext cx="1633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Provider 5</a:t>
            </a:r>
          </a:p>
        </p:txBody>
      </p:sp>
      <p:cxnSp>
        <p:nvCxnSpPr>
          <p:cNvPr id="85" name="Shape 372"/>
          <p:cNvCxnSpPr/>
          <p:nvPr/>
        </p:nvCxnSpPr>
        <p:spPr>
          <a:xfrm flipH="1" flipV="1">
            <a:off x="9663236" y="2360353"/>
            <a:ext cx="664110" cy="1171594"/>
          </a:xfrm>
          <a:prstGeom prst="straightConnector1">
            <a:avLst/>
          </a:prstGeom>
          <a:noFill/>
          <a:ln w="19050" cap="flat" cmpd="sng">
            <a:solidFill>
              <a:srgbClr val="00B050"/>
            </a:solidFill>
            <a:prstDash val="solid"/>
            <a:round/>
            <a:headEnd type="oval" w="lg" len="lg"/>
            <a:tailEnd type="oval" w="lg" len="lg"/>
          </a:ln>
        </p:spPr>
      </p:cxnSp>
      <p:cxnSp>
        <p:nvCxnSpPr>
          <p:cNvPr id="86" name="Shape 373"/>
          <p:cNvCxnSpPr>
            <a:stCxn id="72" idx="0"/>
            <a:endCxn id="8" idx="2"/>
          </p:cNvCxnSpPr>
          <p:nvPr/>
        </p:nvCxnSpPr>
        <p:spPr>
          <a:xfrm flipH="1" flipV="1">
            <a:off x="8486650" y="3788521"/>
            <a:ext cx="832562" cy="325775"/>
          </a:xfrm>
          <a:prstGeom prst="straightConnector1">
            <a:avLst/>
          </a:prstGeom>
          <a:noFill/>
          <a:ln w="19050" cap="flat" cmpd="sng">
            <a:solidFill>
              <a:srgbClr val="00B050"/>
            </a:solidFill>
            <a:prstDash val="solid"/>
            <a:round/>
            <a:headEnd type="oval" w="lg" len="lg"/>
            <a:tailEnd type="oval" w="lg" len="lg"/>
          </a:ln>
        </p:spPr>
      </p:cxnSp>
      <p:cxnSp>
        <p:nvCxnSpPr>
          <p:cNvPr id="89" name="Shape 371"/>
          <p:cNvCxnSpPr>
            <a:stCxn id="69" idx="3"/>
            <a:endCxn id="11" idx="0"/>
          </p:cNvCxnSpPr>
          <p:nvPr/>
        </p:nvCxnSpPr>
        <p:spPr>
          <a:xfrm>
            <a:off x="5832649" y="1594840"/>
            <a:ext cx="1726039" cy="252948"/>
          </a:xfrm>
          <a:prstGeom prst="straightConnector1">
            <a:avLst/>
          </a:prstGeom>
          <a:noFill/>
          <a:ln w="19050" cap="flat" cmpd="sng">
            <a:solidFill>
              <a:srgbClr val="00B050"/>
            </a:solidFill>
            <a:prstDash val="solid"/>
            <a:round/>
            <a:headEnd type="oval" w="lg" len="lg"/>
            <a:tailEnd type="oval" w="lg" len="lg"/>
          </a:ln>
        </p:spPr>
      </p:cxnSp>
      <p:sp>
        <p:nvSpPr>
          <p:cNvPr id="56" name="Slide Number Placeholder 5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7F26E-CB91-FD4F-A614-E0501C4E2095}" type="slidenum">
              <a:rPr lang="en-US" smtClean="0"/>
              <a:t>1</a:t>
            </a:fld>
            <a:endParaRPr lang="en-US"/>
          </a:p>
        </p:txBody>
      </p:sp>
      <p:pic>
        <p:nvPicPr>
          <p:cNvPr id="84" name="Shape 367">
            <a:extLst>
              <a:ext uri="{FF2B5EF4-FFF2-40B4-BE49-F238E27FC236}">
                <a16:creationId xmlns:a16="http://schemas.microsoft.com/office/drawing/2014/main" id="{5252B198-0BDD-D940-AA99-4C402F703C9C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110727" y="1848652"/>
            <a:ext cx="709001" cy="651805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TextBox 86">
            <a:extLst>
              <a:ext uri="{FF2B5EF4-FFF2-40B4-BE49-F238E27FC236}">
                <a16:creationId xmlns:a16="http://schemas.microsoft.com/office/drawing/2014/main" id="{03EEBE99-477D-9C49-A294-B1097D9F48D4}"/>
              </a:ext>
            </a:extLst>
          </p:cNvPr>
          <p:cNvSpPr txBox="1"/>
          <p:nvPr/>
        </p:nvSpPr>
        <p:spPr>
          <a:xfrm>
            <a:off x="7595079" y="1457567"/>
            <a:ext cx="1831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Processing Server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8E89B26-4C4C-5247-B7C8-1A4DAC059A2F}"/>
              </a:ext>
            </a:extLst>
          </p:cNvPr>
          <p:cNvSpPr txBox="1"/>
          <p:nvPr/>
        </p:nvSpPr>
        <p:spPr>
          <a:xfrm>
            <a:off x="360766" y="932619"/>
            <a:ext cx="24197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</a:t>
            </a:r>
            <a:r>
              <a:rPr lang="en-US" dirty="0" err="1"/>
              <a:t>Froelicher</a:t>
            </a:r>
            <a:r>
              <a:rPr lang="en-US" dirty="0"/>
              <a:t> et al PET’17]</a:t>
            </a:r>
          </a:p>
        </p:txBody>
      </p:sp>
    </p:spTree>
    <p:extLst>
      <p:ext uri="{BB962C8B-B14F-4D97-AF65-F5344CB8AC3E}">
        <p14:creationId xmlns:p14="http://schemas.microsoft.com/office/powerpoint/2010/main" val="3629837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7" grpId="0"/>
      <p:bldP spid="42" grpId="0"/>
      <p:bldP spid="46" grpId="0"/>
      <p:bldP spid="47" grpId="0" animBg="1"/>
      <p:bldP spid="53" grpId="0"/>
      <p:bldP spid="54" grpId="0" uiExpand="1" build="allAtOnce"/>
      <p:bldP spid="65" grpId="0"/>
      <p:bldP spid="8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MedCo secure query protocol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264" y="1866227"/>
            <a:ext cx="5241925" cy="3708909"/>
          </a:xfrm>
          <a:prstGeom prst="rect">
            <a:avLst/>
          </a:prstGeom>
        </p:spPr>
      </p:pic>
      <p:pic>
        <p:nvPicPr>
          <p:cNvPr id="23" name="Shape 397"/>
          <p:cNvPicPr preferRelativeResize="0"/>
          <p:nvPr/>
        </p:nvPicPr>
        <p:blipFill>
          <a:blip r:embed="rId3" cstate="print">
            <a:alphaModFix/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-5400000">
            <a:off x="6166690" y="4840222"/>
            <a:ext cx="324449" cy="324449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TextBox 23"/>
          <p:cNvSpPr txBox="1"/>
          <p:nvPr/>
        </p:nvSpPr>
        <p:spPr>
          <a:xfrm>
            <a:off x="6131977" y="5140406"/>
            <a:ext cx="5533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(K</a:t>
            </a:r>
            <a:r>
              <a:rPr lang="en-US" sz="1050" baseline="-25000" dirty="0"/>
              <a:t>u</a:t>
            </a:r>
            <a:r>
              <a:rPr lang="en-US" sz="1050" dirty="0"/>
              <a:t>, </a:t>
            </a:r>
            <a:r>
              <a:rPr lang="en-US" sz="1050" dirty="0" err="1"/>
              <a:t>k</a:t>
            </a:r>
            <a:r>
              <a:rPr lang="en-US" sz="1050" baseline="-25000" dirty="0" err="1"/>
              <a:t>u</a:t>
            </a:r>
            <a:r>
              <a:rPr lang="en-US" sz="1050" dirty="0"/>
              <a:t>)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6363341" y="4883105"/>
            <a:ext cx="294954" cy="294954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1752" t="89318" r="48521" b="246"/>
          <a:stretch/>
        </p:blipFill>
        <p:spPr>
          <a:xfrm>
            <a:off x="5143178" y="4766044"/>
            <a:ext cx="729956" cy="469159"/>
          </a:xfrm>
          <a:prstGeom prst="rect">
            <a:avLst/>
          </a:prstGeom>
        </p:spPr>
      </p:pic>
      <p:pic>
        <p:nvPicPr>
          <p:cNvPr id="32" name="Shape 397"/>
          <p:cNvPicPr preferRelativeResize="0"/>
          <p:nvPr/>
        </p:nvPicPr>
        <p:blipFill>
          <a:blip r:embed="rId3" cstate="print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-5400000">
            <a:off x="1179532" y="4610571"/>
            <a:ext cx="324449" cy="324449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TextBox 32"/>
          <p:cNvSpPr txBox="1"/>
          <p:nvPr/>
        </p:nvSpPr>
        <p:spPr>
          <a:xfrm>
            <a:off x="1144819" y="4910755"/>
            <a:ext cx="55015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(K</a:t>
            </a:r>
            <a:r>
              <a:rPr lang="en-US" sz="1050" baseline="-25000" dirty="0"/>
              <a:t>3</a:t>
            </a:r>
            <a:r>
              <a:rPr lang="en-US" sz="1050" dirty="0"/>
              <a:t>, k</a:t>
            </a:r>
            <a:r>
              <a:rPr lang="en-US" sz="1050" baseline="-25000" dirty="0"/>
              <a:t>3</a:t>
            </a:r>
            <a:r>
              <a:rPr lang="en-US" sz="1050" dirty="0"/>
              <a:t>)</a:t>
            </a: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1376183" y="4653454"/>
            <a:ext cx="294954" cy="294954"/>
          </a:xfrm>
          <a:prstGeom prst="rect">
            <a:avLst/>
          </a:prstGeom>
        </p:spPr>
      </p:pic>
      <p:pic>
        <p:nvPicPr>
          <p:cNvPr id="35" name="Shape 397"/>
          <p:cNvPicPr preferRelativeResize="0"/>
          <p:nvPr/>
        </p:nvPicPr>
        <p:blipFill>
          <a:blip r:embed="rId3" cstate="print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-5400000">
            <a:off x="3998" y="3242087"/>
            <a:ext cx="324449" cy="324449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TextBox 35"/>
          <p:cNvSpPr txBox="1"/>
          <p:nvPr/>
        </p:nvSpPr>
        <p:spPr>
          <a:xfrm>
            <a:off x="35594" y="3557020"/>
            <a:ext cx="51969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(K</a:t>
            </a:r>
            <a:r>
              <a:rPr lang="en-US" sz="1050" baseline="-25000" dirty="0"/>
              <a:t>4</a:t>
            </a:r>
            <a:r>
              <a:rPr lang="en-US" sz="1050" dirty="0"/>
              <a:t>,k</a:t>
            </a:r>
            <a:r>
              <a:rPr lang="en-US" sz="1050" baseline="-25000" dirty="0"/>
              <a:t>4</a:t>
            </a:r>
            <a:r>
              <a:rPr lang="en-US" sz="1050" dirty="0"/>
              <a:t>)</a:t>
            </a: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4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200649" y="3284970"/>
            <a:ext cx="294954" cy="294954"/>
          </a:xfrm>
          <a:prstGeom prst="rect">
            <a:avLst/>
          </a:prstGeom>
        </p:spPr>
      </p:pic>
      <p:pic>
        <p:nvPicPr>
          <p:cNvPr id="38" name="Shape 397"/>
          <p:cNvPicPr preferRelativeResize="0"/>
          <p:nvPr/>
        </p:nvPicPr>
        <p:blipFill>
          <a:blip r:embed="rId3" cstate="print">
            <a:alphaModFix/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-5400000">
            <a:off x="2292314" y="1539765"/>
            <a:ext cx="324449" cy="324449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TextBox 38"/>
          <p:cNvSpPr txBox="1"/>
          <p:nvPr/>
        </p:nvSpPr>
        <p:spPr>
          <a:xfrm>
            <a:off x="2257601" y="1839949"/>
            <a:ext cx="55015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(K</a:t>
            </a:r>
            <a:r>
              <a:rPr lang="en-US" sz="1050" baseline="-25000" dirty="0"/>
              <a:t>1</a:t>
            </a:r>
            <a:r>
              <a:rPr lang="en-US" sz="1050" dirty="0"/>
              <a:t>, k</a:t>
            </a:r>
            <a:r>
              <a:rPr lang="en-US" sz="1050" baseline="-25000" dirty="0"/>
              <a:t>1</a:t>
            </a:r>
            <a:r>
              <a:rPr lang="en-US" sz="1050" dirty="0"/>
              <a:t>)</a:t>
            </a:r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4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2488965" y="1582648"/>
            <a:ext cx="294954" cy="294954"/>
          </a:xfrm>
          <a:prstGeom prst="rect">
            <a:avLst/>
          </a:prstGeom>
        </p:spPr>
      </p:pic>
      <p:pic>
        <p:nvPicPr>
          <p:cNvPr id="42" name="Shape 377"/>
          <p:cNvPicPr preferRelativeResize="0"/>
          <p:nvPr/>
        </p:nvPicPr>
        <p:blipFill rotWithShape="1">
          <a:blip r:embed="rId6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57283" y="3257061"/>
            <a:ext cx="330338" cy="368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Shape 377"/>
          <p:cNvPicPr preferRelativeResize="0"/>
          <p:nvPr/>
        </p:nvPicPr>
        <p:blipFill rotWithShape="1">
          <a:blip r:embed="rId6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33547" y="2164398"/>
            <a:ext cx="330338" cy="368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Shape 377"/>
          <p:cNvPicPr preferRelativeResize="0"/>
          <p:nvPr/>
        </p:nvPicPr>
        <p:blipFill rotWithShape="1">
          <a:blip r:embed="rId6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88401" y="3251322"/>
            <a:ext cx="330338" cy="368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Shape 377"/>
          <p:cNvPicPr preferRelativeResize="0"/>
          <p:nvPr/>
        </p:nvPicPr>
        <p:blipFill rotWithShape="1">
          <a:blip r:embed="rId6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93383" y="4465632"/>
            <a:ext cx="330338" cy="368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Shape 397"/>
          <p:cNvPicPr preferRelativeResize="0"/>
          <p:nvPr/>
        </p:nvPicPr>
        <p:blipFill>
          <a:blip r:embed="rId3" cstate="print">
            <a:alphaModFix/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-5400000">
            <a:off x="4323057" y="3299678"/>
            <a:ext cx="324449" cy="324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Shape 397"/>
          <p:cNvPicPr preferRelativeResize="0"/>
          <p:nvPr/>
        </p:nvPicPr>
        <p:blipFill>
          <a:blip r:embed="rId3" cstate="print">
            <a:alphaModFix/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-5400000">
            <a:off x="2699471" y="4502097"/>
            <a:ext cx="324449" cy="324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Shape 397"/>
          <p:cNvPicPr preferRelativeResize="0"/>
          <p:nvPr/>
        </p:nvPicPr>
        <p:blipFill>
          <a:blip r:embed="rId3" cstate="print">
            <a:alphaModFix/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-5400000">
            <a:off x="1432302" y="3232571"/>
            <a:ext cx="324449" cy="324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Shape 397"/>
          <p:cNvPicPr preferRelativeResize="0"/>
          <p:nvPr/>
        </p:nvPicPr>
        <p:blipFill>
          <a:blip r:embed="rId3" cstate="print">
            <a:alphaModFix/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-5400000">
            <a:off x="2834086" y="2169763"/>
            <a:ext cx="324449" cy="324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Shape 397"/>
          <p:cNvPicPr preferRelativeResize="0"/>
          <p:nvPr/>
        </p:nvPicPr>
        <p:blipFill>
          <a:blip r:embed="rId3" cstate="print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-5400000">
            <a:off x="2783919" y="6121301"/>
            <a:ext cx="324449" cy="324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4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4975381" y="6132158"/>
            <a:ext cx="294954" cy="294954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4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5070283" y="6138999"/>
            <a:ext cx="294954" cy="294954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5154861" y="6142748"/>
            <a:ext cx="294954" cy="294954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5250572" y="6145477"/>
            <a:ext cx="294954" cy="294954"/>
          </a:xfrm>
          <a:prstGeom prst="rect">
            <a:avLst/>
          </a:prstGeom>
        </p:spPr>
      </p:pic>
      <p:pic>
        <p:nvPicPr>
          <p:cNvPr id="57" name="Shape 397"/>
          <p:cNvPicPr preferRelativeResize="0"/>
          <p:nvPr/>
        </p:nvPicPr>
        <p:blipFill>
          <a:blip r:embed="rId3" cstate="print">
            <a:alphaModFix/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-5400000">
            <a:off x="2907987" y="6128246"/>
            <a:ext cx="324449" cy="324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Shape 397"/>
          <p:cNvPicPr preferRelativeResize="0"/>
          <p:nvPr/>
        </p:nvPicPr>
        <p:blipFill>
          <a:blip r:embed="rId3" cstate="print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-5400000">
            <a:off x="3012802" y="6131694"/>
            <a:ext cx="324449" cy="324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Shape 397"/>
          <p:cNvPicPr preferRelativeResize="0"/>
          <p:nvPr/>
        </p:nvPicPr>
        <p:blipFill>
          <a:blip r:embed="rId3" cstate="print">
            <a:alphaModFix/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-5400000">
            <a:off x="3120755" y="6134147"/>
            <a:ext cx="324449" cy="324449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TextBox 61"/>
          <p:cNvSpPr txBox="1"/>
          <p:nvPr/>
        </p:nvSpPr>
        <p:spPr>
          <a:xfrm>
            <a:off x="3375490" y="6129530"/>
            <a:ext cx="149138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/>
              <a:t>Sites</a:t>
            </a:r>
            <a:r>
              <a:rPr lang="en-US" sz="1500"/>
              <a:t>’ public keys</a:t>
            </a:r>
            <a:endParaRPr lang="en-US" sz="1500" dirty="0"/>
          </a:p>
        </p:txBody>
      </p:sp>
      <p:sp>
        <p:nvSpPr>
          <p:cNvPr id="63" name="TextBox 62"/>
          <p:cNvSpPr txBox="1"/>
          <p:nvPr/>
        </p:nvSpPr>
        <p:spPr>
          <a:xfrm>
            <a:off x="5410395" y="6121301"/>
            <a:ext cx="173399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/>
              <a:t>Sites’ secret keys</a:t>
            </a:r>
          </a:p>
        </p:txBody>
      </p:sp>
      <p:pic>
        <p:nvPicPr>
          <p:cNvPr id="64" name="Shape 397"/>
          <p:cNvPicPr preferRelativeResize="0"/>
          <p:nvPr/>
        </p:nvPicPr>
        <p:blipFill>
          <a:blip r:embed="rId3" cstate="print">
            <a:alphaModFix/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-5400000">
            <a:off x="7166903" y="6107306"/>
            <a:ext cx="324449" cy="324449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TextBox 64"/>
          <p:cNvSpPr txBox="1"/>
          <p:nvPr/>
        </p:nvSpPr>
        <p:spPr>
          <a:xfrm>
            <a:off x="7423136" y="6132610"/>
            <a:ext cx="186240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/>
              <a:t>Collective public key</a:t>
            </a:r>
            <a:endParaRPr lang="en-US" sz="1500" dirty="0"/>
          </a:p>
        </p:txBody>
      </p:sp>
      <p:pic>
        <p:nvPicPr>
          <p:cNvPr id="66" name="Picture 6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957" t="81901" r="68820"/>
          <a:stretch/>
        </p:blipFill>
        <p:spPr>
          <a:xfrm>
            <a:off x="4466851" y="1699924"/>
            <a:ext cx="2987687" cy="1189904"/>
          </a:xfrm>
          <a:prstGeom prst="rect">
            <a:avLst/>
          </a:prstGeom>
        </p:spPr>
      </p:pic>
      <p:pic>
        <p:nvPicPr>
          <p:cNvPr id="67" name="Shape 397"/>
          <p:cNvPicPr preferRelativeResize="0"/>
          <p:nvPr/>
        </p:nvPicPr>
        <p:blipFill>
          <a:blip r:embed="rId3" cstate="print">
            <a:alphaModFix/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-5400000">
            <a:off x="4346254" y="4910755"/>
            <a:ext cx="324449" cy="324449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7F26E-CB91-FD4F-A614-E0501C4E2095}" type="slidenum">
              <a:rPr lang="en-US" smtClean="0"/>
              <a:t>10</a:t>
            </a:fld>
            <a:endParaRPr lang="en-US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914A3865-80F3-9746-B8D9-006C37991AA9}"/>
              </a:ext>
            </a:extLst>
          </p:cNvPr>
          <p:cNvSpPr txBox="1"/>
          <p:nvPr/>
        </p:nvSpPr>
        <p:spPr>
          <a:xfrm>
            <a:off x="2955784" y="1820424"/>
            <a:ext cx="5389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/>
              <a:t>3, 4, 5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B1758FF6-A699-7049-ADD9-FE181292094C}"/>
              </a:ext>
            </a:extLst>
          </p:cNvPr>
          <p:cNvSpPr txBox="1"/>
          <p:nvPr/>
        </p:nvSpPr>
        <p:spPr>
          <a:xfrm>
            <a:off x="4025228" y="2863944"/>
            <a:ext cx="5389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/>
              <a:t>3, 4, 5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92F8D323-45BD-5E44-80E0-99E8C708522B}"/>
              </a:ext>
            </a:extLst>
          </p:cNvPr>
          <p:cNvSpPr txBox="1"/>
          <p:nvPr/>
        </p:nvSpPr>
        <p:spPr>
          <a:xfrm>
            <a:off x="2604893" y="4885632"/>
            <a:ext cx="5389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/>
              <a:t>3, 4, 5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DAA9907E-234B-734F-AD1F-E659BD552F1A}"/>
              </a:ext>
            </a:extLst>
          </p:cNvPr>
          <p:cNvSpPr txBox="1"/>
          <p:nvPr/>
        </p:nvSpPr>
        <p:spPr>
          <a:xfrm>
            <a:off x="315101" y="2809431"/>
            <a:ext cx="5389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/>
              <a:t>3, 4, 5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EF405EEF-F0B4-4644-8B2D-F5636F30B6CF}"/>
              </a:ext>
            </a:extLst>
          </p:cNvPr>
          <p:cNvSpPr txBox="1"/>
          <p:nvPr/>
        </p:nvSpPr>
        <p:spPr>
          <a:xfrm>
            <a:off x="2161687" y="3290670"/>
            <a:ext cx="2568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/>
              <a:t>2</a:t>
            </a:r>
          </a:p>
        </p:txBody>
      </p:sp>
      <p:sp>
        <p:nvSpPr>
          <p:cNvPr id="59" name="Content Placeholder 2">
            <a:extLst>
              <a:ext uri="{FF2B5EF4-FFF2-40B4-BE49-F238E27FC236}">
                <a16:creationId xmlns:a16="http://schemas.microsoft.com/office/drawing/2014/main" id="{5A19D7A1-6533-1D4D-AC3B-7C9DE367F9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8575" y="1640540"/>
            <a:ext cx="3872753" cy="4061013"/>
          </a:xfrm>
          <a:ln>
            <a:solidFill>
              <a:schemeClr val="bg2">
                <a:lumMod val="50000"/>
              </a:schemeClr>
            </a:solidFill>
            <a:prstDash val="sysDash"/>
          </a:ln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arenR" startAt="5"/>
            </a:pPr>
            <a:r>
              <a:rPr lang="en-US" sz="1800" dirty="0"/>
              <a:t>(local) Result Obfuscation:</a:t>
            </a:r>
            <a:endParaRPr lang="en-US" sz="1400" dirty="0"/>
          </a:p>
          <a:p>
            <a:pPr marL="0" indent="0">
              <a:buNone/>
            </a:pPr>
            <a:endParaRPr lang="en-US" sz="1800" dirty="0"/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46402FB9-43DE-B44B-BFDF-B7045E47F3C0}"/>
              </a:ext>
            </a:extLst>
          </p:cNvPr>
          <p:cNvCxnSpPr/>
          <p:nvPr/>
        </p:nvCxnSpPr>
        <p:spPr>
          <a:xfrm flipH="1">
            <a:off x="10815914" y="2978090"/>
            <a:ext cx="1" cy="2640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F769CCD0-21CB-A744-8864-1D49A376001B}"/>
              </a:ext>
            </a:extLst>
          </p:cNvPr>
          <p:cNvCxnSpPr/>
          <p:nvPr/>
        </p:nvCxnSpPr>
        <p:spPr>
          <a:xfrm>
            <a:off x="9565262" y="3751138"/>
            <a:ext cx="347556" cy="34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68">
            <a:extLst>
              <a:ext uri="{FF2B5EF4-FFF2-40B4-BE49-F238E27FC236}">
                <a16:creationId xmlns:a16="http://schemas.microsoft.com/office/drawing/2014/main" id="{F7B21C93-C41E-6D49-9A40-E9FEC197D8C1}"/>
              </a:ext>
            </a:extLst>
          </p:cNvPr>
          <p:cNvSpPr/>
          <p:nvPr/>
        </p:nvSpPr>
        <p:spPr>
          <a:xfrm>
            <a:off x="10190588" y="3482972"/>
            <a:ext cx="1250655" cy="536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Homomorphic</a:t>
            </a:r>
          </a:p>
          <a:p>
            <a:pPr algn="ctr"/>
            <a:r>
              <a:rPr lang="en-US" sz="1400" dirty="0"/>
              <a:t>Addition</a:t>
            </a:r>
          </a:p>
        </p:txBody>
      </p:sp>
      <p:graphicFrame>
        <p:nvGraphicFramePr>
          <p:cNvPr id="70" name="Table 69">
            <a:extLst>
              <a:ext uri="{FF2B5EF4-FFF2-40B4-BE49-F238E27FC236}">
                <a16:creationId xmlns:a16="http://schemas.microsoft.com/office/drawing/2014/main" id="{67B2CFA3-BF21-F949-9723-05934595ADB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689632" y="2373232"/>
          <a:ext cx="2978898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29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859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4308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Result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err="1">
                          <a:solidFill>
                            <a:schemeClr val="tx1"/>
                          </a:solidFill>
                        </a:rPr>
                        <a:t>yfgqebfiqy</a:t>
                      </a:r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 = E(1 + 0)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71" name="Picture 70">
            <a:extLst>
              <a:ext uri="{FF2B5EF4-FFF2-40B4-BE49-F238E27FC236}">
                <a16:creationId xmlns:a16="http://schemas.microsoft.com/office/drawing/2014/main" id="{1BF98A8B-1DE7-5F44-89D3-36571A18E2BD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00888" y="2978090"/>
            <a:ext cx="2189700" cy="1287201"/>
          </a:xfrm>
          <a:prstGeom prst="rect">
            <a:avLst/>
          </a:prstGeom>
        </p:spPr>
      </p:pic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9D7300B1-EE5A-1440-A575-6234CD14A30F}"/>
              </a:ext>
            </a:extLst>
          </p:cNvPr>
          <p:cNvCxnSpPr/>
          <p:nvPr/>
        </p:nvCxnSpPr>
        <p:spPr>
          <a:xfrm flipH="1">
            <a:off x="10815914" y="4398198"/>
            <a:ext cx="1" cy="2640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2" name="Table 81">
            <a:extLst>
              <a:ext uri="{FF2B5EF4-FFF2-40B4-BE49-F238E27FC236}">
                <a16:creationId xmlns:a16="http://schemas.microsoft.com/office/drawing/2014/main" id="{6723429D-4EBD-3D48-A0C3-CD5759CAA37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701139" y="4938526"/>
          <a:ext cx="2978898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29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859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4308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Obfuscated</a:t>
                      </a:r>
                      <a:br>
                        <a:rPr lang="en-US" sz="1200" b="0" dirty="0">
                          <a:solidFill>
                            <a:schemeClr val="tx1"/>
                          </a:solidFill>
                        </a:rPr>
                      </a:br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Result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err="1">
                          <a:solidFill>
                            <a:schemeClr val="tx1"/>
                          </a:solidFill>
                        </a:rPr>
                        <a:t>fiqubgfwbi</a:t>
                      </a:r>
                      <a:r>
                        <a:rPr lang="en-US" sz="1200" b="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= E(1 + 0 + x)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3" name="TextBox 82">
            <a:extLst>
              <a:ext uri="{FF2B5EF4-FFF2-40B4-BE49-F238E27FC236}">
                <a16:creationId xmlns:a16="http://schemas.microsoft.com/office/drawing/2014/main" id="{9B3C6EB6-4788-4A4D-82AA-2D6556F98C74}"/>
              </a:ext>
            </a:extLst>
          </p:cNvPr>
          <p:cNvSpPr txBox="1"/>
          <p:nvPr/>
        </p:nvSpPr>
        <p:spPr>
          <a:xfrm>
            <a:off x="8214327" y="4243658"/>
            <a:ext cx="16442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random noise “x” from </a:t>
            </a:r>
          </a:p>
          <a:p>
            <a:r>
              <a:rPr lang="en-US" sz="1200" dirty="0"/>
              <a:t>Laplacian distribution</a:t>
            </a:r>
          </a:p>
        </p:txBody>
      </p:sp>
      <p:pic>
        <p:nvPicPr>
          <p:cNvPr id="84" name="Shape 397">
            <a:extLst>
              <a:ext uri="{FF2B5EF4-FFF2-40B4-BE49-F238E27FC236}">
                <a16:creationId xmlns:a16="http://schemas.microsoft.com/office/drawing/2014/main" id="{FD8C17B4-3FE2-7344-A9DD-BB32C79BF7A2}"/>
              </a:ext>
            </a:extLst>
          </p:cNvPr>
          <p:cNvPicPr preferRelativeResize="0"/>
          <p:nvPr/>
        </p:nvPicPr>
        <p:blipFill>
          <a:blip r:embed="rId8" cstate="print">
            <a:alphaModFix/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-5400000">
            <a:off x="11470496" y="2332911"/>
            <a:ext cx="353905" cy="354961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Shape 397">
            <a:extLst>
              <a:ext uri="{FF2B5EF4-FFF2-40B4-BE49-F238E27FC236}">
                <a16:creationId xmlns:a16="http://schemas.microsoft.com/office/drawing/2014/main" id="{B23E8A17-491C-4C42-BA86-02BA49503E92}"/>
              </a:ext>
            </a:extLst>
          </p:cNvPr>
          <p:cNvPicPr preferRelativeResize="0"/>
          <p:nvPr/>
        </p:nvPicPr>
        <p:blipFill>
          <a:blip r:embed="rId8" cstate="print">
            <a:alphaModFix/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-5400000">
            <a:off x="11503084" y="5043616"/>
            <a:ext cx="353905" cy="354961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Picture 85">
            <a:extLst>
              <a:ext uri="{FF2B5EF4-FFF2-40B4-BE49-F238E27FC236}">
                <a16:creationId xmlns:a16="http://schemas.microsoft.com/office/drawing/2014/main" id="{030161B9-C066-864C-B753-9399EA5F9510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69750" y="3720248"/>
            <a:ext cx="300218" cy="300218"/>
          </a:xfrm>
          <a:prstGeom prst="rect">
            <a:avLst/>
          </a:prstGeom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4D267977-786C-8B4F-BB0F-A7BCB8638152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31047" y="2195197"/>
            <a:ext cx="300218" cy="300218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68E759CE-274C-4541-BBEF-04B26F2DE0FF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73355" y="4756263"/>
            <a:ext cx="300218" cy="300218"/>
          </a:xfrm>
          <a:prstGeom prst="rect">
            <a:avLst/>
          </a:prstGeom>
        </p:spPr>
      </p:pic>
      <p:sp>
        <p:nvSpPr>
          <p:cNvPr id="89" name="TextBox 88">
            <a:extLst>
              <a:ext uri="{FF2B5EF4-FFF2-40B4-BE49-F238E27FC236}">
                <a16:creationId xmlns:a16="http://schemas.microsoft.com/office/drawing/2014/main" id="{090A1CF6-8FEE-2C40-9019-3E7D1E933CCD}"/>
              </a:ext>
            </a:extLst>
          </p:cNvPr>
          <p:cNvSpPr txBox="1"/>
          <p:nvPr/>
        </p:nvSpPr>
        <p:spPr>
          <a:xfrm>
            <a:off x="5882120" y="4899776"/>
            <a:ext cx="2568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6574158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MedCo secure query protocol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264" y="1866227"/>
            <a:ext cx="5241925" cy="3708909"/>
          </a:xfrm>
          <a:prstGeom prst="rect">
            <a:avLst/>
          </a:prstGeom>
        </p:spPr>
      </p:pic>
      <p:pic>
        <p:nvPicPr>
          <p:cNvPr id="23" name="Shape 397"/>
          <p:cNvPicPr preferRelativeResize="0"/>
          <p:nvPr/>
        </p:nvPicPr>
        <p:blipFill>
          <a:blip r:embed="rId3" cstate="print">
            <a:alphaModFix/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-5400000">
            <a:off x="6166690" y="4840222"/>
            <a:ext cx="324449" cy="324449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TextBox 23"/>
          <p:cNvSpPr txBox="1"/>
          <p:nvPr/>
        </p:nvSpPr>
        <p:spPr>
          <a:xfrm>
            <a:off x="6131977" y="5140406"/>
            <a:ext cx="5533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(K</a:t>
            </a:r>
            <a:r>
              <a:rPr lang="en-US" sz="1050" baseline="-25000" dirty="0"/>
              <a:t>u</a:t>
            </a:r>
            <a:r>
              <a:rPr lang="en-US" sz="1050" dirty="0"/>
              <a:t>, </a:t>
            </a:r>
            <a:r>
              <a:rPr lang="en-US" sz="1050" dirty="0" err="1"/>
              <a:t>k</a:t>
            </a:r>
            <a:r>
              <a:rPr lang="en-US" sz="1050" baseline="-25000" dirty="0" err="1"/>
              <a:t>u</a:t>
            </a:r>
            <a:r>
              <a:rPr lang="en-US" sz="1050" dirty="0"/>
              <a:t>)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6363341" y="4883105"/>
            <a:ext cx="294954" cy="294954"/>
          </a:xfrm>
          <a:prstGeom prst="rect">
            <a:avLst/>
          </a:prstGeom>
        </p:spPr>
      </p:pic>
      <p:pic>
        <p:nvPicPr>
          <p:cNvPr id="32" name="Shape 397"/>
          <p:cNvPicPr preferRelativeResize="0"/>
          <p:nvPr/>
        </p:nvPicPr>
        <p:blipFill>
          <a:blip r:embed="rId3" cstate="print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-5400000">
            <a:off x="1179532" y="4610571"/>
            <a:ext cx="324449" cy="324449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TextBox 32"/>
          <p:cNvSpPr txBox="1"/>
          <p:nvPr/>
        </p:nvSpPr>
        <p:spPr>
          <a:xfrm>
            <a:off x="1144819" y="4910755"/>
            <a:ext cx="55015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(K</a:t>
            </a:r>
            <a:r>
              <a:rPr lang="en-US" sz="1050" baseline="-25000" dirty="0"/>
              <a:t>3</a:t>
            </a:r>
            <a:r>
              <a:rPr lang="en-US" sz="1050" dirty="0"/>
              <a:t>, k</a:t>
            </a:r>
            <a:r>
              <a:rPr lang="en-US" sz="1050" baseline="-25000" dirty="0"/>
              <a:t>3</a:t>
            </a:r>
            <a:r>
              <a:rPr lang="en-US" sz="1050" dirty="0"/>
              <a:t>)</a:t>
            </a: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1376183" y="4653454"/>
            <a:ext cx="294954" cy="294954"/>
          </a:xfrm>
          <a:prstGeom prst="rect">
            <a:avLst/>
          </a:prstGeom>
        </p:spPr>
      </p:pic>
      <p:pic>
        <p:nvPicPr>
          <p:cNvPr id="35" name="Shape 397"/>
          <p:cNvPicPr preferRelativeResize="0"/>
          <p:nvPr/>
        </p:nvPicPr>
        <p:blipFill>
          <a:blip r:embed="rId3" cstate="print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-5400000">
            <a:off x="3998" y="3242087"/>
            <a:ext cx="324449" cy="324449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TextBox 35"/>
          <p:cNvSpPr txBox="1"/>
          <p:nvPr/>
        </p:nvSpPr>
        <p:spPr>
          <a:xfrm>
            <a:off x="35594" y="3557020"/>
            <a:ext cx="51969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(K</a:t>
            </a:r>
            <a:r>
              <a:rPr lang="en-US" sz="1050" baseline="-25000" dirty="0"/>
              <a:t>4</a:t>
            </a:r>
            <a:r>
              <a:rPr lang="en-US" sz="1050" dirty="0"/>
              <a:t>,k</a:t>
            </a:r>
            <a:r>
              <a:rPr lang="en-US" sz="1050" baseline="-25000" dirty="0"/>
              <a:t>4</a:t>
            </a:r>
            <a:r>
              <a:rPr lang="en-US" sz="1050" dirty="0"/>
              <a:t>)</a:t>
            </a: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4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200649" y="3284970"/>
            <a:ext cx="294954" cy="294954"/>
          </a:xfrm>
          <a:prstGeom prst="rect">
            <a:avLst/>
          </a:prstGeom>
        </p:spPr>
      </p:pic>
      <p:pic>
        <p:nvPicPr>
          <p:cNvPr id="38" name="Shape 397"/>
          <p:cNvPicPr preferRelativeResize="0"/>
          <p:nvPr/>
        </p:nvPicPr>
        <p:blipFill>
          <a:blip r:embed="rId3" cstate="print">
            <a:alphaModFix/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-5400000">
            <a:off x="2292314" y="1539765"/>
            <a:ext cx="324449" cy="324449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TextBox 38"/>
          <p:cNvSpPr txBox="1"/>
          <p:nvPr/>
        </p:nvSpPr>
        <p:spPr>
          <a:xfrm>
            <a:off x="2257601" y="1839949"/>
            <a:ext cx="55015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(K</a:t>
            </a:r>
            <a:r>
              <a:rPr lang="en-US" sz="1050" baseline="-25000" dirty="0"/>
              <a:t>1</a:t>
            </a:r>
            <a:r>
              <a:rPr lang="en-US" sz="1050" dirty="0"/>
              <a:t>, k</a:t>
            </a:r>
            <a:r>
              <a:rPr lang="en-US" sz="1050" baseline="-25000" dirty="0"/>
              <a:t>1</a:t>
            </a:r>
            <a:r>
              <a:rPr lang="en-US" sz="1050" dirty="0"/>
              <a:t>)</a:t>
            </a:r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4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2488965" y="1582648"/>
            <a:ext cx="294954" cy="294954"/>
          </a:xfrm>
          <a:prstGeom prst="rect">
            <a:avLst/>
          </a:prstGeom>
        </p:spPr>
      </p:pic>
      <p:pic>
        <p:nvPicPr>
          <p:cNvPr id="42" name="Shape 377"/>
          <p:cNvPicPr preferRelativeResize="0"/>
          <p:nvPr/>
        </p:nvPicPr>
        <p:blipFill rotWithShape="1">
          <a:blip r:embed="rId5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57283" y="3257061"/>
            <a:ext cx="330338" cy="368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Shape 377"/>
          <p:cNvPicPr preferRelativeResize="0"/>
          <p:nvPr/>
        </p:nvPicPr>
        <p:blipFill rotWithShape="1">
          <a:blip r:embed="rId5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33547" y="2164398"/>
            <a:ext cx="330338" cy="368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Shape 377"/>
          <p:cNvPicPr preferRelativeResize="0"/>
          <p:nvPr/>
        </p:nvPicPr>
        <p:blipFill rotWithShape="1">
          <a:blip r:embed="rId5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88401" y="3251322"/>
            <a:ext cx="330338" cy="368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Shape 377"/>
          <p:cNvPicPr preferRelativeResize="0"/>
          <p:nvPr/>
        </p:nvPicPr>
        <p:blipFill rotWithShape="1">
          <a:blip r:embed="rId5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93383" y="4465632"/>
            <a:ext cx="330338" cy="368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Shape 397"/>
          <p:cNvPicPr preferRelativeResize="0"/>
          <p:nvPr/>
        </p:nvPicPr>
        <p:blipFill>
          <a:blip r:embed="rId3" cstate="print">
            <a:alphaModFix/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-5400000">
            <a:off x="4323057" y="3299678"/>
            <a:ext cx="324449" cy="324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Shape 397"/>
          <p:cNvPicPr preferRelativeResize="0"/>
          <p:nvPr/>
        </p:nvPicPr>
        <p:blipFill>
          <a:blip r:embed="rId3" cstate="print">
            <a:alphaModFix/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-5400000">
            <a:off x="2699471" y="4502097"/>
            <a:ext cx="324449" cy="324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Shape 397"/>
          <p:cNvPicPr preferRelativeResize="0"/>
          <p:nvPr/>
        </p:nvPicPr>
        <p:blipFill>
          <a:blip r:embed="rId3" cstate="print">
            <a:alphaModFix/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-5400000">
            <a:off x="1432302" y="3232571"/>
            <a:ext cx="324449" cy="324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Shape 397"/>
          <p:cNvPicPr preferRelativeResize="0"/>
          <p:nvPr/>
        </p:nvPicPr>
        <p:blipFill>
          <a:blip r:embed="rId3" cstate="print">
            <a:alphaModFix/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-5400000">
            <a:off x="2834086" y="2169763"/>
            <a:ext cx="324449" cy="324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Shape 397"/>
          <p:cNvPicPr preferRelativeResize="0"/>
          <p:nvPr/>
        </p:nvPicPr>
        <p:blipFill>
          <a:blip r:embed="rId3" cstate="print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-5400000">
            <a:off x="2783919" y="6121301"/>
            <a:ext cx="324449" cy="324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4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4975381" y="6132158"/>
            <a:ext cx="294954" cy="294954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4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5070283" y="6138999"/>
            <a:ext cx="294954" cy="294954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5154861" y="6142748"/>
            <a:ext cx="294954" cy="294954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5250572" y="6145477"/>
            <a:ext cx="294954" cy="294954"/>
          </a:xfrm>
          <a:prstGeom prst="rect">
            <a:avLst/>
          </a:prstGeom>
        </p:spPr>
      </p:pic>
      <p:pic>
        <p:nvPicPr>
          <p:cNvPr id="57" name="Shape 397"/>
          <p:cNvPicPr preferRelativeResize="0"/>
          <p:nvPr/>
        </p:nvPicPr>
        <p:blipFill>
          <a:blip r:embed="rId3" cstate="print">
            <a:alphaModFix/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-5400000">
            <a:off x="2907987" y="6128246"/>
            <a:ext cx="324449" cy="324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Shape 397"/>
          <p:cNvPicPr preferRelativeResize="0"/>
          <p:nvPr/>
        </p:nvPicPr>
        <p:blipFill>
          <a:blip r:embed="rId3" cstate="print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-5400000">
            <a:off x="3012802" y="6131694"/>
            <a:ext cx="324449" cy="324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Shape 397"/>
          <p:cNvPicPr preferRelativeResize="0"/>
          <p:nvPr/>
        </p:nvPicPr>
        <p:blipFill>
          <a:blip r:embed="rId3" cstate="print">
            <a:alphaModFix/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-5400000">
            <a:off x="3120755" y="6134147"/>
            <a:ext cx="324449" cy="324449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TextBox 61"/>
          <p:cNvSpPr txBox="1"/>
          <p:nvPr/>
        </p:nvSpPr>
        <p:spPr>
          <a:xfrm>
            <a:off x="3375490" y="6129530"/>
            <a:ext cx="149138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/>
              <a:t>Sites</a:t>
            </a:r>
            <a:r>
              <a:rPr lang="en-US" sz="1500"/>
              <a:t>’ public keys</a:t>
            </a:r>
            <a:endParaRPr lang="en-US" sz="1500" dirty="0"/>
          </a:p>
        </p:txBody>
      </p:sp>
      <p:sp>
        <p:nvSpPr>
          <p:cNvPr id="63" name="TextBox 62"/>
          <p:cNvSpPr txBox="1"/>
          <p:nvPr/>
        </p:nvSpPr>
        <p:spPr>
          <a:xfrm>
            <a:off x="5410395" y="6121301"/>
            <a:ext cx="173399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/>
              <a:t>Sites’ secret keys</a:t>
            </a:r>
          </a:p>
        </p:txBody>
      </p:sp>
      <p:pic>
        <p:nvPicPr>
          <p:cNvPr id="64" name="Shape 397"/>
          <p:cNvPicPr preferRelativeResize="0"/>
          <p:nvPr/>
        </p:nvPicPr>
        <p:blipFill>
          <a:blip r:embed="rId3" cstate="print">
            <a:alphaModFix/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-5400000">
            <a:off x="7166903" y="6107306"/>
            <a:ext cx="324449" cy="324449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TextBox 64"/>
          <p:cNvSpPr txBox="1"/>
          <p:nvPr/>
        </p:nvSpPr>
        <p:spPr>
          <a:xfrm>
            <a:off x="7423136" y="6132610"/>
            <a:ext cx="186240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/>
              <a:t>Collective public key</a:t>
            </a:r>
            <a:endParaRPr lang="en-US" sz="1500" dirty="0"/>
          </a:p>
        </p:txBody>
      </p:sp>
      <p:pic>
        <p:nvPicPr>
          <p:cNvPr id="66" name="Picture 65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957" t="81901" r="68820"/>
          <a:stretch/>
        </p:blipFill>
        <p:spPr>
          <a:xfrm>
            <a:off x="4466851" y="1699924"/>
            <a:ext cx="2987687" cy="1189904"/>
          </a:xfrm>
          <a:prstGeom prst="rect">
            <a:avLst/>
          </a:prstGeom>
        </p:spPr>
      </p:pic>
      <p:pic>
        <p:nvPicPr>
          <p:cNvPr id="67" name="Shape 397"/>
          <p:cNvPicPr preferRelativeResize="0"/>
          <p:nvPr/>
        </p:nvPicPr>
        <p:blipFill>
          <a:blip r:embed="rId3" cstate="print">
            <a:alphaModFix/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-5400000">
            <a:off x="4346254" y="4910755"/>
            <a:ext cx="324449" cy="324449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7F26E-CB91-FD4F-A614-E0501C4E2095}" type="slidenum">
              <a:rPr lang="en-US" smtClean="0"/>
              <a:t>11</a:t>
            </a:fld>
            <a:endParaRPr lang="en-US"/>
          </a:p>
        </p:txBody>
      </p:sp>
      <p:sp>
        <p:nvSpPr>
          <p:cNvPr id="89" name="Content Placeholder 2">
            <a:extLst>
              <a:ext uri="{FF2B5EF4-FFF2-40B4-BE49-F238E27FC236}">
                <a16:creationId xmlns:a16="http://schemas.microsoft.com/office/drawing/2014/main" id="{9660A462-8EB6-934B-9333-E7FA1D7601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8575" y="1640540"/>
            <a:ext cx="3872753" cy="4287852"/>
          </a:xfrm>
          <a:ln>
            <a:solidFill>
              <a:schemeClr val="bg2">
                <a:lumMod val="50000"/>
              </a:schemeClr>
            </a:solidFill>
            <a:prstDash val="sysDash"/>
          </a:ln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arenR" startAt="6"/>
            </a:pPr>
            <a:r>
              <a:rPr lang="en-US" sz="1800" dirty="0"/>
              <a:t>(distributed) Results Shuffling:</a:t>
            </a:r>
            <a:endParaRPr lang="en-US" sz="1400" dirty="0"/>
          </a:p>
          <a:p>
            <a:pPr marL="0" indent="0">
              <a:buNone/>
            </a:pPr>
            <a:endParaRPr lang="en-US" sz="1800" dirty="0"/>
          </a:p>
        </p:txBody>
      </p: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01A5CD52-83D3-0D47-9DB8-404157D60D3C}"/>
              </a:ext>
            </a:extLst>
          </p:cNvPr>
          <p:cNvCxnSpPr/>
          <p:nvPr/>
        </p:nvCxnSpPr>
        <p:spPr>
          <a:xfrm flipH="1">
            <a:off x="10815914" y="2978090"/>
            <a:ext cx="1" cy="2640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ectangle 90">
            <a:extLst>
              <a:ext uri="{FF2B5EF4-FFF2-40B4-BE49-F238E27FC236}">
                <a16:creationId xmlns:a16="http://schemas.microsoft.com/office/drawing/2014/main" id="{A08430C5-2314-6843-93E7-07033A489D35}"/>
              </a:ext>
            </a:extLst>
          </p:cNvPr>
          <p:cNvSpPr/>
          <p:nvPr/>
        </p:nvSpPr>
        <p:spPr>
          <a:xfrm>
            <a:off x="9419623" y="3612822"/>
            <a:ext cx="1250655" cy="536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DVS</a:t>
            </a:r>
          </a:p>
        </p:txBody>
      </p:sp>
      <p:graphicFrame>
        <p:nvGraphicFramePr>
          <p:cNvPr id="92" name="Table 91">
            <a:extLst>
              <a:ext uri="{FF2B5EF4-FFF2-40B4-BE49-F238E27FC236}">
                <a16:creationId xmlns:a16="http://schemas.microsoft.com/office/drawing/2014/main" id="{1EBC1792-4C99-C140-BA49-2D50D8D4B88A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555501" y="2130496"/>
          <a:ext cx="2978898" cy="10972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9929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859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37835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Result</a:t>
                      </a:r>
                      <a:r>
                        <a:rPr lang="en-US" sz="1200" b="0" baseline="-250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err="1">
                          <a:solidFill>
                            <a:schemeClr val="tx1"/>
                          </a:solidFill>
                        </a:rPr>
                        <a:t>yfgqebfiqy</a:t>
                      </a:r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 = E(1)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4308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Result</a:t>
                      </a:r>
                      <a:r>
                        <a:rPr lang="en-US" sz="1200" b="0" baseline="-250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f3rngi3rng= E(5)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4308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Result</a:t>
                      </a:r>
                      <a:r>
                        <a:rPr lang="en-US" sz="1200" b="0" baseline="-2500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err="1">
                          <a:solidFill>
                            <a:schemeClr val="tx1"/>
                          </a:solidFill>
                        </a:rPr>
                        <a:t>nfeingbrbd</a:t>
                      </a:r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= E(10)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4308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Result</a:t>
                      </a:r>
                      <a:r>
                        <a:rPr lang="en-US" sz="1200" b="0" baseline="-2500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err="1">
                          <a:solidFill>
                            <a:schemeClr val="tx1"/>
                          </a:solidFill>
                        </a:rPr>
                        <a:t>vnnvnvugin</a:t>
                      </a:r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= E(2)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CF9FAD45-A6A5-B640-BC57-6040248A7228}"/>
              </a:ext>
            </a:extLst>
          </p:cNvPr>
          <p:cNvCxnSpPr/>
          <p:nvPr/>
        </p:nvCxnSpPr>
        <p:spPr>
          <a:xfrm flipH="1">
            <a:off x="10044950" y="3306995"/>
            <a:ext cx="1" cy="2640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C2305B58-CA92-F54D-AFCA-86DFE72C1001}"/>
              </a:ext>
            </a:extLst>
          </p:cNvPr>
          <p:cNvCxnSpPr/>
          <p:nvPr/>
        </p:nvCxnSpPr>
        <p:spPr>
          <a:xfrm flipH="1">
            <a:off x="10044950" y="4228373"/>
            <a:ext cx="1" cy="2640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7" name="Table 96">
            <a:extLst>
              <a:ext uri="{FF2B5EF4-FFF2-40B4-BE49-F238E27FC236}">
                <a16:creationId xmlns:a16="http://schemas.microsoft.com/office/drawing/2014/main" id="{DA3C2273-5996-D54A-ADAB-3B004AFC588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555501" y="4571605"/>
          <a:ext cx="2978898" cy="10972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9929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859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37835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Result</a:t>
                      </a:r>
                      <a:r>
                        <a:rPr lang="en-US" sz="1200" b="0" baseline="-250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friguhr4bgg= E(5)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4308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Result</a:t>
                      </a:r>
                      <a:r>
                        <a:rPr lang="en-US" sz="1200" b="0" baseline="-250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err="1">
                          <a:solidFill>
                            <a:schemeClr val="tx1"/>
                          </a:solidFill>
                        </a:rPr>
                        <a:t>fuerifkmsdi</a:t>
                      </a:r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= E(10)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4308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Result</a:t>
                      </a:r>
                      <a:r>
                        <a:rPr lang="en-US" sz="1200" b="0" baseline="-2500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err="1">
                          <a:solidFill>
                            <a:schemeClr val="tx1"/>
                          </a:solidFill>
                        </a:rPr>
                        <a:t>tztueisnvjbv</a:t>
                      </a:r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= E(2)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4308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Result</a:t>
                      </a:r>
                      <a:r>
                        <a:rPr lang="en-US" sz="1200" b="0" baseline="-2500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g49scjnr4ibg= E(1)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98" name="Shape 397">
            <a:extLst>
              <a:ext uri="{FF2B5EF4-FFF2-40B4-BE49-F238E27FC236}">
                <a16:creationId xmlns:a16="http://schemas.microsoft.com/office/drawing/2014/main" id="{41296052-CEF4-B345-9D1F-C145EFA6B369}"/>
              </a:ext>
            </a:extLst>
          </p:cNvPr>
          <p:cNvPicPr preferRelativeResize="0"/>
          <p:nvPr/>
        </p:nvPicPr>
        <p:blipFill>
          <a:blip r:embed="rId7" cstate="print">
            <a:alphaModFix/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-5400000">
            <a:off x="11354328" y="2920548"/>
            <a:ext cx="353905" cy="35496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Shape 397">
            <a:extLst>
              <a:ext uri="{FF2B5EF4-FFF2-40B4-BE49-F238E27FC236}">
                <a16:creationId xmlns:a16="http://schemas.microsoft.com/office/drawing/2014/main" id="{4BC7E073-B596-774C-B676-EC88F423D078}"/>
              </a:ext>
            </a:extLst>
          </p:cNvPr>
          <p:cNvPicPr preferRelativeResize="0"/>
          <p:nvPr/>
        </p:nvPicPr>
        <p:blipFill>
          <a:blip r:embed="rId7" cstate="print">
            <a:alphaModFix/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-5400000">
            <a:off x="11354328" y="5350626"/>
            <a:ext cx="353905" cy="3549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Picture 99">
            <a:extLst>
              <a:ext uri="{FF2B5EF4-FFF2-40B4-BE49-F238E27FC236}">
                <a16:creationId xmlns:a16="http://schemas.microsoft.com/office/drawing/2014/main" id="{E3FF3B90-4C61-0747-929F-CD3A2B90D15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05392" y="4381887"/>
            <a:ext cx="300218" cy="300218"/>
          </a:xfrm>
          <a:prstGeom prst="rect">
            <a:avLst/>
          </a:prstGeom>
        </p:spPr>
      </p:pic>
      <p:pic>
        <p:nvPicPr>
          <p:cNvPr id="101" name="Picture 100">
            <a:extLst>
              <a:ext uri="{FF2B5EF4-FFF2-40B4-BE49-F238E27FC236}">
                <a16:creationId xmlns:a16="http://schemas.microsoft.com/office/drawing/2014/main" id="{A2FCF241-5DAB-A947-892B-F1D42529C1A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05392" y="1943756"/>
            <a:ext cx="300218" cy="300218"/>
          </a:xfrm>
          <a:prstGeom prst="rect">
            <a:avLst/>
          </a:prstGeom>
        </p:spPr>
      </p:pic>
      <p:sp>
        <p:nvSpPr>
          <p:cNvPr id="107" name="TextBox 106">
            <a:extLst>
              <a:ext uri="{FF2B5EF4-FFF2-40B4-BE49-F238E27FC236}">
                <a16:creationId xmlns:a16="http://schemas.microsoft.com/office/drawing/2014/main" id="{5770ECCD-42E7-DC43-A4AE-61542B2185F7}"/>
              </a:ext>
            </a:extLst>
          </p:cNvPr>
          <p:cNvSpPr txBox="1"/>
          <p:nvPr/>
        </p:nvSpPr>
        <p:spPr>
          <a:xfrm>
            <a:off x="2955784" y="1820424"/>
            <a:ext cx="5389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/>
              <a:t>3, 4, 5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A89B78D7-8594-2A4C-ABB5-E33E8E87E930}"/>
              </a:ext>
            </a:extLst>
          </p:cNvPr>
          <p:cNvSpPr txBox="1"/>
          <p:nvPr/>
        </p:nvSpPr>
        <p:spPr>
          <a:xfrm>
            <a:off x="4025228" y="2863944"/>
            <a:ext cx="5389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/>
              <a:t>3, 4, 5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A52F068E-A2B1-594D-9247-F5E0FE3F45B4}"/>
              </a:ext>
            </a:extLst>
          </p:cNvPr>
          <p:cNvSpPr txBox="1"/>
          <p:nvPr/>
        </p:nvSpPr>
        <p:spPr>
          <a:xfrm>
            <a:off x="2604893" y="4885632"/>
            <a:ext cx="5389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/>
              <a:t>3, 4, 5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869CAC14-FC2F-3C4E-A840-1C2E00D52B1B}"/>
              </a:ext>
            </a:extLst>
          </p:cNvPr>
          <p:cNvSpPr txBox="1"/>
          <p:nvPr/>
        </p:nvSpPr>
        <p:spPr>
          <a:xfrm>
            <a:off x="315101" y="2809431"/>
            <a:ext cx="5389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/>
              <a:t>3, 4, 5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3D492C79-39B0-E945-ACA9-587335980C2B}"/>
              </a:ext>
            </a:extLst>
          </p:cNvPr>
          <p:cNvSpPr txBox="1"/>
          <p:nvPr/>
        </p:nvSpPr>
        <p:spPr>
          <a:xfrm>
            <a:off x="2161687" y="3290670"/>
            <a:ext cx="3978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/>
              <a:t>2, 6</a:t>
            </a:r>
          </a:p>
        </p:txBody>
      </p:sp>
      <p:pic>
        <p:nvPicPr>
          <p:cNvPr id="113" name="Picture 112">
            <a:extLst>
              <a:ext uri="{FF2B5EF4-FFF2-40B4-BE49-F238E27FC236}">
                <a16:creationId xmlns:a16="http://schemas.microsoft.com/office/drawing/2014/main" id="{5DFC3A6C-81D4-014E-9C7C-5BDEAEFBF262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1752" t="89318" r="48521" b="246"/>
          <a:stretch/>
        </p:blipFill>
        <p:spPr>
          <a:xfrm>
            <a:off x="5143178" y="4766044"/>
            <a:ext cx="729956" cy="469159"/>
          </a:xfrm>
          <a:prstGeom prst="rect">
            <a:avLst/>
          </a:prstGeom>
        </p:spPr>
      </p:pic>
      <p:sp>
        <p:nvSpPr>
          <p:cNvPr id="114" name="TextBox 113">
            <a:extLst>
              <a:ext uri="{FF2B5EF4-FFF2-40B4-BE49-F238E27FC236}">
                <a16:creationId xmlns:a16="http://schemas.microsoft.com/office/drawing/2014/main" id="{382AB57E-D95C-F647-A7E8-6F9D2BD60679}"/>
              </a:ext>
            </a:extLst>
          </p:cNvPr>
          <p:cNvSpPr txBox="1"/>
          <p:nvPr/>
        </p:nvSpPr>
        <p:spPr>
          <a:xfrm>
            <a:off x="5882120" y="4899776"/>
            <a:ext cx="2568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6503037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MedCo secure query protocol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264" y="1866227"/>
            <a:ext cx="5241925" cy="3708909"/>
          </a:xfrm>
          <a:prstGeom prst="rect">
            <a:avLst/>
          </a:prstGeom>
        </p:spPr>
      </p:pic>
      <p:pic>
        <p:nvPicPr>
          <p:cNvPr id="23" name="Shape 397"/>
          <p:cNvPicPr preferRelativeResize="0"/>
          <p:nvPr/>
        </p:nvPicPr>
        <p:blipFill>
          <a:blip r:embed="rId3" cstate="print">
            <a:alphaModFix/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-5400000">
            <a:off x="6166690" y="4840222"/>
            <a:ext cx="324449" cy="324449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TextBox 23"/>
          <p:cNvSpPr txBox="1"/>
          <p:nvPr/>
        </p:nvSpPr>
        <p:spPr>
          <a:xfrm>
            <a:off x="6131977" y="5140406"/>
            <a:ext cx="5533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(K</a:t>
            </a:r>
            <a:r>
              <a:rPr lang="en-US" sz="1050" baseline="-25000" dirty="0"/>
              <a:t>u</a:t>
            </a:r>
            <a:r>
              <a:rPr lang="en-US" sz="1050" dirty="0"/>
              <a:t>, </a:t>
            </a:r>
            <a:r>
              <a:rPr lang="en-US" sz="1050" dirty="0" err="1"/>
              <a:t>k</a:t>
            </a:r>
            <a:r>
              <a:rPr lang="en-US" sz="1050" baseline="-25000" dirty="0" err="1"/>
              <a:t>u</a:t>
            </a:r>
            <a:r>
              <a:rPr lang="en-US" sz="1050" dirty="0"/>
              <a:t>)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6363341" y="4883105"/>
            <a:ext cx="294954" cy="294954"/>
          </a:xfrm>
          <a:prstGeom prst="rect">
            <a:avLst/>
          </a:prstGeom>
        </p:spPr>
      </p:pic>
      <p:pic>
        <p:nvPicPr>
          <p:cNvPr id="32" name="Shape 397"/>
          <p:cNvPicPr preferRelativeResize="0"/>
          <p:nvPr/>
        </p:nvPicPr>
        <p:blipFill>
          <a:blip r:embed="rId3" cstate="print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-5400000">
            <a:off x="1179532" y="4610571"/>
            <a:ext cx="324449" cy="324449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TextBox 32"/>
          <p:cNvSpPr txBox="1"/>
          <p:nvPr/>
        </p:nvSpPr>
        <p:spPr>
          <a:xfrm>
            <a:off x="1144819" y="4910755"/>
            <a:ext cx="55015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(K</a:t>
            </a:r>
            <a:r>
              <a:rPr lang="en-US" sz="1050" baseline="-25000" dirty="0"/>
              <a:t>3</a:t>
            </a:r>
            <a:r>
              <a:rPr lang="en-US" sz="1050" dirty="0"/>
              <a:t>, k</a:t>
            </a:r>
            <a:r>
              <a:rPr lang="en-US" sz="1050" baseline="-25000" dirty="0"/>
              <a:t>3</a:t>
            </a:r>
            <a:r>
              <a:rPr lang="en-US" sz="1050" dirty="0"/>
              <a:t>)</a:t>
            </a: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1376183" y="4653454"/>
            <a:ext cx="294954" cy="294954"/>
          </a:xfrm>
          <a:prstGeom prst="rect">
            <a:avLst/>
          </a:prstGeom>
        </p:spPr>
      </p:pic>
      <p:pic>
        <p:nvPicPr>
          <p:cNvPr id="35" name="Shape 397"/>
          <p:cNvPicPr preferRelativeResize="0"/>
          <p:nvPr/>
        </p:nvPicPr>
        <p:blipFill>
          <a:blip r:embed="rId3" cstate="print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-5400000">
            <a:off x="3998" y="3242087"/>
            <a:ext cx="324449" cy="324449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TextBox 35"/>
          <p:cNvSpPr txBox="1"/>
          <p:nvPr/>
        </p:nvSpPr>
        <p:spPr>
          <a:xfrm>
            <a:off x="35594" y="3557020"/>
            <a:ext cx="51969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(K</a:t>
            </a:r>
            <a:r>
              <a:rPr lang="en-US" sz="1050" baseline="-25000" dirty="0"/>
              <a:t>4</a:t>
            </a:r>
            <a:r>
              <a:rPr lang="en-US" sz="1050" dirty="0"/>
              <a:t>,k</a:t>
            </a:r>
            <a:r>
              <a:rPr lang="en-US" sz="1050" baseline="-25000" dirty="0"/>
              <a:t>4</a:t>
            </a:r>
            <a:r>
              <a:rPr lang="en-US" sz="1050" dirty="0"/>
              <a:t>)</a:t>
            </a: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4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200649" y="3284970"/>
            <a:ext cx="294954" cy="294954"/>
          </a:xfrm>
          <a:prstGeom prst="rect">
            <a:avLst/>
          </a:prstGeom>
        </p:spPr>
      </p:pic>
      <p:pic>
        <p:nvPicPr>
          <p:cNvPr id="38" name="Shape 397"/>
          <p:cNvPicPr preferRelativeResize="0"/>
          <p:nvPr/>
        </p:nvPicPr>
        <p:blipFill>
          <a:blip r:embed="rId3" cstate="print">
            <a:alphaModFix/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-5400000">
            <a:off x="2292314" y="1539765"/>
            <a:ext cx="324449" cy="324449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TextBox 38"/>
          <p:cNvSpPr txBox="1"/>
          <p:nvPr/>
        </p:nvSpPr>
        <p:spPr>
          <a:xfrm>
            <a:off x="2257601" y="1839949"/>
            <a:ext cx="55015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(K</a:t>
            </a:r>
            <a:r>
              <a:rPr lang="en-US" sz="1050" baseline="-25000" dirty="0"/>
              <a:t>1</a:t>
            </a:r>
            <a:r>
              <a:rPr lang="en-US" sz="1050" dirty="0"/>
              <a:t>, k</a:t>
            </a:r>
            <a:r>
              <a:rPr lang="en-US" sz="1050" baseline="-25000" dirty="0"/>
              <a:t>1</a:t>
            </a:r>
            <a:r>
              <a:rPr lang="en-US" sz="1050" dirty="0"/>
              <a:t>)</a:t>
            </a:r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4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2488965" y="1582648"/>
            <a:ext cx="294954" cy="294954"/>
          </a:xfrm>
          <a:prstGeom prst="rect">
            <a:avLst/>
          </a:prstGeom>
        </p:spPr>
      </p:pic>
      <p:pic>
        <p:nvPicPr>
          <p:cNvPr id="42" name="Shape 377"/>
          <p:cNvPicPr preferRelativeResize="0"/>
          <p:nvPr/>
        </p:nvPicPr>
        <p:blipFill rotWithShape="1">
          <a:blip r:embed="rId5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57283" y="3257061"/>
            <a:ext cx="330338" cy="368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Shape 377"/>
          <p:cNvPicPr preferRelativeResize="0"/>
          <p:nvPr/>
        </p:nvPicPr>
        <p:blipFill rotWithShape="1">
          <a:blip r:embed="rId5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33547" y="2164398"/>
            <a:ext cx="330338" cy="368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Shape 377"/>
          <p:cNvPicPr preferRelativeResize="0"/>
          <p:nvPr/>
        </p:nvPicPr>
        <p:blipFill rotWithShape="1">
          <a:blip r:embed="rId5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88401" y="3251322"/>
            <a:ext cx="330338" cy="368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Shape 377"/>
          <p:cNvPicPr preferRelativeResize="0"/>
          <p:nvPr/>
        </p:nvPicPr>
        <p:blipFill rotWithShape="1">
          <a:blip r:embed="rId5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93383" y="4465632"/>
            <a:ext cx="330338" cy="368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Shape 397"/>
          <p:cNvPicPr preferRelativeResize="0"/>
          <p:nvPr/>
        </p:nvPicPr>
        <p:blipFill>
          <a:blip r:embed="rId3" cstate="print">
            <a:alphaModFix/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-5400000">
            <a:off x="4323057" y="3299678"/>
            <a:ext cx="324449" cy="324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Shape 397"/>
          <p:cNvPicPr preferRelativeResize="0"/>
          <p:nvPr/>
        </p:nvPicPr>
        <p:blipFill>
          <a:blip r:embed="rId3" cstate="print">
            <a:alphaModFix/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-5400000">
            <a:off x="2699471" y="4502097"/>
            <a:ext cx="324449" cy="324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Shape 397"/>
          <p:cNvPicPr preferRelativeResize="0"/>
          <p:nvPr/>
        </p:nvPicPr>
        <p:blipFill>
          <a:blip r:embed="rId3" cstate="print">
            <a:alphaModFix/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-5400000">
            <a:off x="1432302" y="3232571"/>
            <a:ext cx="324449" cy="324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Shape 397"/>
          <p:cNvPicPr preferRelativeResize="0"/>
          <p:nvPr/>
        </p:nvPicPr>
        <p:blipFill>
          <a:blip r:embed="rId3" cstate="print">
            <a:alphaModFix/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-5400000">
            <a:off x="2834086" y="2169763"/>
            <a:ext cx="324449" cy="324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Shape 397"/>
          <p:cNvPicPr preferRelativeResize="0"/>
          <p:nvPr/>
        </p:nvPicPr>
        <p:blipFill>
          <a:blip r:embed="rId3" cstate="print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-5400000">
            <a:off x="2783919" y="6121301"/>
            <a:ext cx="324449" cy="324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4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4975381" y="6132158"/>
            <a:ext cx="294954" cy="294954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4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5070283" y="6138999"/>
            <a:ext cx="294954" cy="294954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5154861" y="6142748"/>
            <a:ext cx="294954" cy="294954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5250572" y="6145477"/>
            <a:ext cx="294954" cy="294954"/>
          </a:xfrm>
          <a:prstGeom prst="rect">
            <a:avLst/>
          </a:prstGeom>
        </p:spPr>
      </p:pic>
      <p:pic>
        <p:nvPicPr>
          <p:cNvPr id="57" name="Shape 397"/>
          <p:cNvPicPr preferRelativeResize="0"/>
          <p:nvPr/>
        </p:nvPicPr>
        <p:blipFill>
          <a:blip r:embed="rId3" cstate="print">
            <a:alphaModFix/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-5400000">
            <a:off x="2907987" y="6128246"/>
            <a:ext cx="324449" cy="324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Shape 397"/>
          <p:cNvPicPr preferRelativeResize="0"/>
          <p:nvPr/>
        </p:nvPicPr>
        <p:blipFill>
          <a:blip r:embed="rId3" cstate="print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-5400000">
            <a:off x="3012802" y="6131694"/>
            <a:ext cx="324449" cy="324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Shape 397"/>
          <p:cNvPicPr preferRelativeResize="0"/>
          <p:nvPr/>
        </p:nvPicPr>
        <p:blipFill>
          <a:blip r:embed="rId3" cstate="print">
            <a:alphaModFix/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-5400000">
            <a:off x="3120755" y="6134147"/>
            <a:ext cx="324449" cy="324449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TextBox 61"/>
          <p:cNvSpPr txBox="1"/>
          <p:nvPr/>
        </p:nvSpPr>
        <p:spPr>
          <a:xfrm>
            <a:off x="3375490" y="6129530"/>
            <a:ext cx="149138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/>
              <a:t>Sites</a:t>
            </a:r>
            <a:r>
              <a:rPr lang="en-US" sz="1500"/>
              <a:t>’ public keys</a:t>
            </a:r>
            <a:endParaRPr lang="en-US" sz="1500" dirty="0"/>
          </a:p>
        </p:txBody>
      </p:sp>
      <p:sp>
        <p:nvSpPr>
          <p:cNvPr id="63" name="TextBox 62"/>
          <p:cNvSpPr txBox="1"/>
          <p:nvPr/>
        </p:nvSpPr>
        <p:spPr>
          <a:xfrm>
            <a:off x="5410395" y="6121301"/>
            <a:ext cx="173399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/>
              <a:t>Sites’ secret keys</a:t>
            </a:r>
          </a:p>
        </p:txBody>
      </p:sp>
      <p:pic>
        <p:nvPicPr>
          <p:cNvPr id="64" name="Shape 397"/>
          <p:cNvPicPr preferRelativeResize="0"/>
          <p:nvPr/>
        </p:nvPicPr>
        <p:blipFill>
          <a:blip r:embed="rId3" cstate="print">
            <a:alphaModFix/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-5400000">
            <a:off x="7166903" y="6107306"/>
            <a:ext cx="324449" cy="324449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TextBox 64"/>
          <p:cNvSpPr txBox="1"/>
          <p:nvPr/>
        </p:nvSpPr>
        <p:spPr>
          <a:xfrm>
            <a:off x="7423136" y="6132610"/>
            <a:ext cx="186240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/>
              <a:t>Collective public key</a:t>
            </a:r>
            <a:endParaRPr lang="en-US" sz="1500" dirty="0"/>
          </a:p>
        </p:txBody>
      </p:sp>
      <p:pic>
        <p:nvPicPr>
          <p:cNvPr id="66" name="Picture 65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957" t="81901" r="68820"/>
          <a:stretch/>
        </p:blipFill>
        <p:spPr>
          <a:xfrm>
            <a:off x="4466851" y="1699924"/>
            <a:ext cx="2987687" cy="1189904"/>
          </a:xfrm>
          <a:prstGeom prst="rect">
            <a:avLst/>
          </a:prstGeom>
        </p:spPr>
      </p:pic>
      <p:pic>
        <p:nvPicPr>
          <p:cNvPr id="67" name="Shape 397"/>
          <p:cNvPicPr preferRelativeResize="0"/>
          <p:nvPr/>
        </p:nvPicPr>
        <p:blipFill>
          <a:blip r:embed="rId3" cstate="print">
            <a:alphaModFix/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-5400000">
            <a:off x="4346254" y="4910755"/>
            <a:ext cx="324449" cy="324449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7F26E-CB91-FD4F-A614-E0501C4E2095}" type="slidenum">
              <a:rPr lang="en-US" smtClean="0"/>
              <a:t>12</a:t>
            </a:fld>
            <a:endParaRPr lang="en-US"/>
          </a:p>
        </p:txBody>
      </p:sp>
      <p:sp>
        <p:nvSpPr>
          <p:cNvPr id="59" name="Content Placeholder 2">
            <a:extLst>
              <a:ext uri="{FF2B5EF4-FFF2-40B4-BE49-F238E27FC236}">
                <a16:creationId xmlns:a16="http://schemas.microsoft.com/office/drawing/2014/main" id="{B656E2B9-140F-7842-A492-E7856E0E02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8575" y="1640540"/>
            <a:ext cx="3872753" cy="4287852"/>
          </a:xfrm>
          <a:ln>
            <a:solidFill>
              <a:schemeClr val="bg2">
                <a:lumMod val="50000"/>
              </a:schemeClr>
            </a:solidFill>
            <a:prstDash val="sysDash"/>
          </a:ln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arenR" startAt="7"/>
            </a:pPr>
            <a:r>
              <a:rPr lang="en-US" sz="1600" dirty="0"/>
              <a:t>(distributed) Results Re-Encryption</a:t>
            </a:r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DE18F490-D795-4F4E-98E0-D72B1DAEE005}"/>
              </a:ext>
            </a:extLst>
          </p:cNvPr>
          <p:cNvSpPr/>
          <p:nvPr/>
        </p:nvSpPr>
        <p:spPr>
          <a:xfrm>
            <a:off x="9419623" y="3612822"/>
            <a:ext cx="1250655" cy="536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DKS</a:t>
            </a: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678BB6D3-E22F-2B4B-881F-01481CF2010F}"/>
              </a:ext>
            </a:extLst>
          </p:cNvPr>
          <p:cNvCxnSpPr/>
          <p:nvPr/>
        </p:nvCxnSpPr>
        <p:spPr>
          <a:xfrm flipH="1">
            <a:off x="10044950" y="3306995"/>
            <a:ext cx="1" cy="2640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FCB075F0-9DF5-CD4C-96AC-1BD6622DE236}"/>
              </a:ext>
            </a:extLst>
          </p:cNvPr>
          <p:cNvCxnSpPr/>
          <p:nvPr/>
        </p:nvCxnSpPr>
        <p:spPr>
          <a:xfrm flipH="1">
            <a:off x="10044950" y="4228373"/>
            <a:ext cx="1" cy="2640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0" name="Table 69">
            <a:extLst>
              <a:ext uri="{FF2B5EF4-FFF2-40B4-BE49-F238E27FC236}">
                <a16:creationId xmlns:a16="http://schemas.microsoft.com/office/drawing/2014/main" id="{AD6BA726-A168-364C-A61B-FB8F3A6BF78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555288" y="2123411"/>
          <a:ext cx="2978898" cy="10972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9929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859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37835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Result</a:t>
                      </a:r>
                      <a:r>
                        <a:rPr lang="en-US" sz="1200" b="0" baseline="-250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friguhr4bgg= E(5)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4308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Result</a:t>
                      </a:r>
                      <a:r>
                        <a:rPr lang="en-US" sz="1200" b="0" baseline="-250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err="1">
                          <a:solidFill>
                            <a:schemeClr val="tx1"/>
                          </a:solidFill>
                        </a:rPr>
                        <a:t>fuerifkmsdi</a:t>
                      </a:r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= E(10)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4308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Result</a:t>
                      </a:r>
                      <a:r>
                        <a:rPr lang="en-US" sz="1200" b="0" baseline="-2500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err="1">
                          <a:solidFill>
                            <a:schemeClr val="tx1"/>
                          </a:solidFill>
                        </a:rPr>
                        <a:t>tztueisnvjbv</a:t>
                      </a:r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= E(2)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4308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Result</a:t>
                      </a:r>
                      <a:r>
                        <a:rPr lang="en-US" sz="1200" b="0" baseline="-2500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g49scjnr4ibg= E(1)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71" name="Table 70">
            <a:extLst>
              <a:ext uri="{FF2B5EF4-FFF2-40B4-BE49-F238E27FC236}">
                <a16:creationId xmlns:a16="http://schemas.microsoft.com/office/drawing/2014/main" id="{450AC385-AB00-7247-A603-911FF959F6A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555288" y="4617222"/>
          <a:ext cx="2978898" cy="10972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9929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859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37835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Result</a:t>
                      </a:r>
                      <a:r>
                        <a:rPr lang="en-US" sz="1200" b="0" baseline="-250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friguhr4bgg= E(5)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4308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Result</a:t>
                      </a:r>
                      <a:r>
                        <a:rPr lang="en-US" sz="1200" b="0" baseline="-250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err="1">
                          <a:solidFill>
                            <a:schemeClr val="tx1"/>
                          </a:solidFill>
                        </a:rPr>
                        <a:t>fuerifkmsdi</a:t>
                      </a:r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= E(10)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4308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Result</a:t>
                      </a:r>
                      <a:r>
                        <a:rPr lang="en-US" sz="1200" b="0" baseline="-2500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err="1">
                          <a:solidFill>
                            <a:schemeClr val="tx1"/>
                          </a:solidFill>
                        </a:rPr>
                        <a:t>tztueisnvjbv</a:t>
                      </a:r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= E(2)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4308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Result</a:t>
                      </a:r>
                      <a:r>
                        <a:rPr lang="en-US" sz="1200" b="0" baseline="-2500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g49scjnr4ibg= E(1)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7AF05792-936E-0647-B35B-F1B64B9BCC61}"/>
              </a:ext>
            </a:extLst>
          </p:cNvPr>
          <p:cNvCxnSpPr/>
          <p:nvPr/>
        </p:nvCxnSpPr>
        <p:spPr>
          <a:xfrm>
            <a:off x="8850051" y="3878636"/>
            <a:ext cx="504256" cy="23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3" name="Shape 397">
            <a:extLst>
              <a:ext uri="{FF2B5EF4-FFF2-40B4-BE49-F238E27FC236}">
                <a16:creationId xmlns:a16="http://schemas.microsoft.com/office/drawing/2014/main" id="{6272A173-CDFE-1145-889C-079977C1FEF1}"/>
              </a:ext>
            </a:extLst>
          </p:cNvPr>
          <p:cNvPicPr preferRelativeResize="0"/>
          <p:nvPr/>
        </p:nvPicPr>
        <p:blipFill>
          <a:blip r:embed="rId7" cstate="print">
            <a:alphaModFix/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-5400000">
            <a:off x="11357233" y="2916524"/>
            <a:ext cx="353905" cy="354961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Shape 397">
            <a:extLst>
              <a:ext uri="{FF2B5EF4-FFF2-40B4-BE49-F238E27FC236}">
                <a16:creationId xmlns:a16="http://schemas.microsoft.com/office/drawing/2014/main" id="{EA0FB0D2-8307-614E-94F9-FB30DD6C9080}"/>
              </a:ext>
            </a:extLst>
          </p:cNvPr>
          <p:cNvPicPr preferRelativeResize="0"/>
          <p:nvPr/>
        </p:nvPicPr>
        <p:blipFill>
          <a:blip r:embed="rId7" cstate="print">
            <a:alphaModFix/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-5400000">
            <a:off x="11354328" y="5395817"/>
            <a:ext cx="353905" cy="354961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Shape 397">
            <a:extLst>
              <a:ext uri="{FF2B5EF4-FFF2-40B4-BE49-F238E27FC236}">
                <a16:creationId xmlns:a16="http://schemas.microsoft.com/office/drawing/2014/main" id="{D5C68E9F-5C35-564D-A050-35524BC7F9ED}"/>
              </a:ext>
            </a:extLst>
          </p:cNvPr>
          <p:cNvPicPr preferRelativeResize="0"/>
          <p:nvPr/>
        </p:nvPicPr>
        <p:blipFill>
          <a:blip r:embed="rId7" cstate="print">
            <a:alphaModFix/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-5400000">
            <a:off x="8547882" y="3706731"/>
            <a:ext cx="353905" cy="354961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B6317CAB-B779-4C43-AD94-76248886154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05179" y="4431365"/>
            <a:ext cx="300218" cy="300218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817B6A5C-060C-2147-9637-D8F0C545EE6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07425" y="1923036"/>
            <a:ext cx="300218" cy="300218"/>
          </a:xfrm>
          <a:prstGeom prst="rect">
            <a:avLst/>
          </a:prstGeom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D4D4B162-A72B-4949-A3EA-A4C3FD318563}"/>
              </a:ext>
            </a:extLst>
          </p:cNvPr>
          <p:cNvSpPr txBox="1"/>
          <p:nvPr/>
        </p:nvSpPr>
        <p:spPr>
          <a:xfrm>
            <a:off x="2955784" y="1820424"/>
            <a:ext cx="5389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/>
              <a:t>3, 4, 5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CE92AF05-6571-F941-A45C-2395D7188CC5}"/>
              </a:ext>
            </a:extLst>
          </p:cNvPr>
          <p:cNvSpPr txBox="1"/>
          <p:nvPr/>
        </p:nvSpPr>
        <p:spPr>
          <a:xfrm>
            <a:off x="4025228" y="2863944"/>
            <a:ext cx="5389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/>
              <a:t>3, 4, 5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04CD44EF-3BE3-D94F-A28A-B8E8A6344310}"/>
              </a:ext>
            </a:extLst>
          </p:cNvPr>
          <p:cNvSpPr txBox="1"/>
          <p:nvPr/>
        </p:nvSpPr>
        <p:spPr>
          <a:xfrm>
            <a:off x="2604893" y="4885632"/>
            <a:ext cx="5389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/>
              <a:t>3, 4, 5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23491AB0-0180-2140-B5C9-F23E8FDFDCE1}"/>
              </a:ext>
            </a:extLst>
          </p:cNvPr>
          <p:cNvSpPr txBox="1"/>
          <p:nvPr/>
        </p:nvSpPr>
        <p:spPr>
          <a:xfrm>
            <a:off x="315101" y="2809431"/>
            <a:ext cx="5389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/>
              <a:t>3, 4, 5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3B51924B-F023-8E47-8631-24C3E6D35ED0}"/>
              </a:ext>
            </a:extLst>
          </p:cNvPr>
          <p:cNvSpPr txBox="1"/>
          <p:nvPr/>
        </p:nvSpPr>
        <p:spPr>
          <a:xfrm>
            <a:off x="2072776" y="3299678"/>
            <a:ext cx="5389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/>
              <a:t>2, 6, 7</a:t>
            </a:r>
          </a:p>
        </p:txBody>
      </p:sp>
      <p:pic>
        <p:nvPicPr>
          <p:cNvPr id="83" name="Picture 82">
            <a:extLst>
              <a:ext uri="{FF2B5EF4-FFF2-40B4-BE49-F238E27FC236}">
                <a16:creationId xmlns:a16="http://schemas.microsoft.com/office/drawing/2014/main" id="{7D546113-167F-4C42-A6D1-3663CD30F46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1752" t="89318" r="48521" b="246"/>
          <a:stretch/>
        </p:blipFill>
        <p:spPr>
          <a:xfrm>
            <a:off x="5143178" y="4766044"/>
            <a:ext cx="729956" cy="469159"/>
          </a:xfrm>
          <a:prstGeom prst="rect">
            <a:avLst/>
          </a:prstGeom>
        </p:spPr>
      </p:pic>
      <p:sp>
        <p:nvSpPr>
          <p:cNvPr id="84" name="TextBox 83">
            <a:extLst>
              <a:ext uri="{FF2B5EF4-FFF2-40B4-BE49-F238E27FC236}">
                <a16:creationId xmlns:a16="http://schemas.microsoft.com/office/drawing/2014/main" id="{36C62FA1-4F09-9047-BC8E-DAF85D0A0190}"/>
              </a:ext>
            </a:extLst>
          </p:cNvPr>
          <p:cNvSpPr txBox="1"/>
          <p:nvPr/>
        </p:nvSpPr>
        <p:spPr>
          <a:xfrm>
            <a:off x="5882120" y="4899776"/>
            <a:ext cx="2568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5443161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MedCo secure query protocol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264" y="1866227"/>
            <a:ext cx="5241925" cy="3708909"/>
          </a:xfrm>
          <a:prstGeom prst="rect">
            <a:avLst/>
          </a:prstGeom>
        </p:spPr>
      </p:pic>
      <p:pic>
        <p:nvPicPr>
          <p:cNvPr id="23" name="Shape 397"/>
          <p:cNvPicPr preferRelativeResize="0"/>
          <p:nvPr/>
        </p:nvPicPr>
        <p:blipFill>
          <a:blip r:embed="rId3" cstate="print">
            <a:alphaModFix/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-5400000">
            <a:off x="6166690" y="4840222"/>
            <a:ext cx="324449" cy="324449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TextBox 23"/>
          <p:cNvSpPr txBox="1"/>
          <p:nvPr/>
        </p:nvSpPr>
        <p:spPr>
          <a:xfrm>
            <a:off x="6131977" y="5140406"/>
            <a:ext cx="5533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(K</a:t>
            </a:r>
            <a:r>
              <a:rPr lang="en-US" sz="1050" baseline="-25000" dirty="0"/>
              <a:t>u</a:t>
            </a:r>
            <a:r>
              <a:rPr lang="en-US" sz="1050" dirty="0"/>
              <a:t>, </a:t>
            </a:r>
            <a:r>
              <a:rPr lang="en-US" sz="1050" dirty="0" err="1"/>
              <a:t>k</a:t>
            </a:r>
            <a:r>
              <a:rPr lang="en-US" sz="1050" baseline="-25000" dirty="0" err="1"/>
              <a:t>u</a:t>
            </a:r>
            <a:r>
              <a:rPr lang="en-US" sz="1050" dirty="0"/>
              <a:t>)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6363341" y="4883105"/>
            <a:ext cx="294954" cy="294954"/>
          </a:xfrm>
          <a:prstGeom prst="rect">
            <a:avLst/>
          </a:prstGeom>
        </p:spPr>
      </p:pic>
      <p:pic>
        <p:nvPicPr>
          <p:cNvPr id="32" name="Shape 397"/>
          <p:cNvPicPr preferRelativeResize="0"/>
          <p:nvPr/>
        </p:nvPicPr>
        <p:blipFill>
          <a:blip r:embed="rId3" cstate="print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-5400000">
            <a:off x="1179532" y="4610571"/>
            <a:ext cx="324449" cy="324449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TextBox 32"/>
          <p:cNvSpPr txBox="1"/>
          <p:nvPr/>
        </p:nvSpPr>
        <p:spPr>
          <a:xfrm>
            <a:off x="1144819" y="4910755"/>
            <a:ext cx="55015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(K</a:t>
            </a:r>
            <a:r>
              <a:rPr lang="en-US" sz="1050" baseline="-25000" dirty="0"/>
              <a:t>3</a:t>
            </a:r>
            <a:r>
              <a:rPr lang="en-US" sz="1050" dirty="0"/>
              <a:t>, k</a:t>
            </a:r>
            <a:r>
              <a:rPr lang="en-US" sz="1050" baseline="-25000" dirty="0"/>
              <a:t>3</a:t>
            </a:r>
            <a:r>
              <a:rPr lang="en-US" sz="1050" dirty="0"/>
              <a:t>)</a:t>
            </a: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1376183" y="4653454"/>
            <a:ext cx="294954" cy="294954"/>
          </a:xfrm>
          <a:prstGeom prst="rect">
            <a:avLst/>
          </a:prstGeom>
        </p:spPr>
      </p:pic>
      <p:pic>
        <p:nvPicPr>
          <p:cNvPr id="35" name="Shape 397"/>
          <p:cNvPicPr preferRelativeResize="0"/>
          <p:nvPr/>
        </p:nvPicPr>
        <p:blipFill>
          <a:blip r:embed="rId3" cstate="print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-5400000">
            <a:off x="3998" y="3242087"/>
            <a:ext cx="324449" cy="324449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TextBox 35"/>
          <p:cNvSpPr txBox="1"/>
          <p:nvPr/>
        </p:nvSpPr>
        <p:spPr>
          <a:xfrm>
            <a:off x="35594" y="3557020"/>
            <a:ext cx="51969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(K</a:t>
            </a:r>
            <a:r>
              <a:rPr lang="en-US" sz="1050" baseline="-25000" dirty="0"/>
              <a:t>4</a:t>
            </a:r>
            <a:r>
              <a:rPr lang="en-US" sz="1050" dirty="0"/>
              <a:t>,k</a:t>
            </a:r>
            <a:r>
              <a:rPr lang="en-US" sz="1050" baseline="-25000" dirty="0"/>
              <a:t>4</a:t>
            </a:r>
            <a:r>
              <a:rPr lang="en-US" sz="1050" dirty="0"/>
              <a:t>)</a:t>
            </a: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4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200649" y="3284970"/>
            <a:ext cx="294954" cy="294954"/>
          </a:xfrm>
          <a:prstGeom prst="rect">
            <a:avLst/>
          </a:prstGeom>
        </p:spPr>
      </p:pic>
      <p:pic>
        <p:nvPicPr>
          <p:cNvPr id="38" name="Shape 397"/>
          <p:cNvPicPr preferRelativeResize="0"/>
          <p:nvPr/>
        </p:nvPicPr>
        <p:blipFill>
          <a:blip r:embed="rId3" cstate="print">
            <a:alphaModFix/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-5400000">
            <a:off x="2292314" y="1539765"/>
            <a:ext cx="324449" cy="324449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TextBox 38"/>
          <p:cNvSpPr txBox="1"/>
          <p:nvPr/>
        </p:nvSpPr>
        <p:spPr>
          <a:xfrm>
            <a:off x="2257601" y="1839949"/>
            <a:ext cx="55015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(K</a:t>
            </a:r>
            <a:r>
              <a:rPr lang="en-US" sz="1050" baseline="-25000" dirty="0"/>
              <a:t>1</a:t>
            </a:r>
            <a:r>
              <a:rPr lang="en-US" sz="1050" dirty="0"/>
              <a:t>, k</a:t>
            </a:r>
            <a:r>
              <a:rPr lang="en-US" sz="1050" baseline="-25000" dirty="0"/>
              <a:t>1</a:t>
            </a:r>
            <a:r>
              <a:rPr lang="en-US" sz="1050" dirty="0"/>
              <a:t>)</a:t>
            </a:r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4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2488965" y="1582648"/>
            <a:ext cx="294954" cy="294954"/>
          </a:xfrm>
          <a:prstGeom prst="rect">
            <a:avLst/>
          </a:prstGeom>
        </p:spPr>
      </p:pic>
      <p:pic>
        <p:nvPicPr>
          <p:cNvPr id="42" name="Shape 377"/>
          <p:cNvPicPr preferRelativeResize="0"/>
          <p:nvPr/>
        </p:nvPicPr>
        <p:blipFill rotWithShape="1">
          <a:blip r:embed="rId5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57283" y="3257061"/>
            <a:ext cx="330338" cy="368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Shape 377"/>
          <p:cNvPicPr preferRelativeResize="0"/>
          <p:nvPr/>
        </p:nvPicPr>
        <p:blipFill rotWithShape="1">
          <a:blip r:embed="rId5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33547" y="2164398"/>
            <a:ext cx="330338" cy="368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Shape 377"/>
          <p:cNvPicPr preferRelativeResize="0"/>
          <p:nvPr/>
        </p:nvPicPr>
        <p:blipFill rotWithShape="1">
          <a:blip r:embed="rId5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88401" y="3251322"/>
            <a:ext cx="330338" cy="368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Shape 377"/>
          <p:cNvPicPr preferRelativeResize="0"/>
          <p:nvPr/>
        </p:nvPicPr>
        <p:blipFill rotWithShape="1">
          <a:blip r:embed="rId5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93383" y="4465632"/>
            <a:ext cx="330338" cy="368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Shape 397"/>
          <p:cNvPicPr preferRelativeResize="0"/>
          <p:nvPr/>
        </p:nvPicPr>
        <p:blipFill>
          <a:blip r:embed="rId3" cstate="print">
            <a:alphaModFix/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-5400000">
            <a:off x="4323057" y="3299678"/>
            <a:ext cx="324449" cy="324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Shape 397"/>
          <p:cNvPicPr preferRelativeResize="0"/>
          <p:nvPr/>
        </p:nvPicPr>
        <p:blipFill>
          <a:blip r:embed="rId3" cstate="print">
            <a:alphaModFix/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-5400000">
            <a:off x="2699471" y="4502097"/>
            <a:ext cx="324449" cy="324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Shape 397"/>
          <p:cNvPicPr preferRelativeResize="0"/>
          <p:nvPr/>
        </p:nvPicPr>
        <p:blipFill>
          <a:blip r:embed="rId3" cstate="print">
            <a:alphaModFix/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-5400000">
            <a:off x="1432302" y="3232571"/>
            <a:ext cx="324449" cy="324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Shape 397"/>
          <p:cNvPicPr preferRelativeResize="0"/>
          <p:nvPr/>
        </p:nvPicPr>
        <p:blipFill>
          <a:blip r:embed="rId3" cstate="print">
            <a:alphaModFix/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-5400000">
            <a:off x="2834086" y="2169763"/>
            <a:ext cx="324449" cy="324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Shape 397"/>
          <p:cNvPicPr preferRelativeResize="0"/>
          <p:nvPr/>
        </p:nvPicPr>
        <p:blipFill>
          <a:blip r:embed="rId3" cstate="print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-5400000">
            <a:off x="2783919" y="6121301"/>
            <a:ext cx="324449" cy="324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4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4975381" y="6132158"/>
            <a:ext cx="294954" cy="294954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4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5070283" y="6138999"/>
            <a:ext cx="294954" cy="294954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5154861" y="6142748"/>
            <a:ext cx="294954" cy="294954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5250572" y="6145477"/>
            <a:ext cx="294954" cy="294954"/>
          </a:xfrm>
          <a:prstGeom prst="rect">
            <a:avLst/>
          </a:prstGeom>
        </p:spPr>
      </p:pic>
      <p:pic>
        <p:nvPicPr>
          <p:cNvPr id="57" name="Shape 397"/>
          <p:cNvPicPr preferRelativeResize="0"/>
          <p:nvPr/>
        </p:nvPicPr>
        <p:blipFill>
          <a:blip r:embed="rId3" cstate="print">
            <a:alphaModFix/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-5400000">
            <a:off x="2907987" y="6128246"/>
            <a:ext cx="324449" cy="324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Shape 397"/>
          <p:cNvPicPr preferRelativeResize="0"/>
          <p:nvPr/>
        </p:nvPicPr>
        <p:blipFill>
          <a:blip r:embed="rId3" cstate="print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-5400000">
            <a:off x="3012802" y="6131694"/>
            <a:ext cx="324449" cy="324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Shape 397"/>
          <p:cNvPicPr preferRelativeResize="0"/>
          <p:nvPr/>
        </p:nvPicPr>
        <p:blipFill>
          <a:blip r:embed="rId3" cstate="print">
            <a:alphaModFix/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-5400000">
            <a:off x="3120755" y="6134147"/>
            <a:ext cx="324449" cy="324449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TextBox 61"/>
          <p:cNvSpPr txBox="1"/>
          <p:nvPr/>
        </p:nvSpPr>
        <p:spPr>
          <a:xfrm>
            <a:off x="3375490" y="6129530"/>
            <a:ext cx="149138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/>
              <a:t>Sites</a:t>
            </a:r>
            <a:r>
              <a:rPr lang="en-US" sz="1500"/>
              <a:t>’ public keys</a:t>
            </a:r>
            <a:endParaRPr lang="en-US" sz="1500" dirty="0"/>
          </a:p>
        </p:txBody>
      </p:sp>
      <p:sp>
        <p:nvSpPr>
          <p:cNvPr id="63" name="TextBox 62"/>
          <p:cNvSpPr txBox="1"/>
          <p:nvPr/>
        </p:nvSpPr>
        <p:spPr>
          <a:xfrm>
            <a:off x="5410395" y="6121301"/>
            <a:ext cx="173399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/>
              <a:t>Sites’ secret keys</a:t>
            </a:r>
          </a:p>
        </p:txBody>
      </p:sp>
      <p:pic>
        <p:nvPicPr>
          <p:cNvPr id="64" name="Shape 397"/>
          <p:cNvPicPr preferRelativeResize="0"/>
          <p:nvPr/>
        </p:nvPicPr>
        <p:blipFill>
          <a:blip r:embed="rId3" cstate="print">
            <a:alphaModFix/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-5400000">
            <a:off x="7166903" y="6107306"/>
            <a:ext cx="324449" cy="324449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TextBox 64"/>
          <p:cNvSpPr txBox="1"/>
          <p:nvPr/>
        </p:nvSpPr>
        <p:spPr>
          <a:xfrm>
            <a:off x="7423136" y="6132610"/>
            <a:ext cx="186240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/>
              <a:t>Collective public key</a:t>
            </a:r>
            <a:endParaRPr lang="en-US" sz="1500" dirty="0"/>
          </a:p>
        </p:txBody>
      </p:sp>
      <p:pic>
        <p:nvPicPr>
          <p:cNvPr id="66" name="Picture 65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957" t="81901" r="68820"/>
          <a:stretch/>
        </p:blipFill>
        <p:spPr>
          <a:xfrm>
            <a:off x="4466851" y="1699924"/>
            <a:ext cx="2987687" cy="1189904"/>
          </a:xfrm>
          <a:prstGeom prst="rect">
            <a:avLst/>
          </a:prstGeom>
        </p:spPr>
      </p:pic>
      <p:pic>
        <p:nvPicPr>
          <p:cNvPr id="67" name="Shape 397"/>
          <p:cNvPicPr preferRelativeResize="0"/>
          <p:nvPr/>
        </p:nvPicPr>
        <p:blipFill>
          <a:blip r:embed="rId3" cstate="print">
            <a:alphaModFix/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-5400000">
            <a:off x="4346254" y="4910755"/>
            <a:ext cx="324449" cy="324449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7F26E-CB91-FD4F-A614-E0501C4E2095}" type="slidenum">
              <a:rPr lang="en-US" smtClean="0"/>
              <a:t>13</a:t>
            </a:fld>
            <a:endParaRPr lang="en-US"/>
          </a:p>
        </p:txBody>
      </p:sp>
      <p:sp>
        <p:nvSpPr>
          <p:cNvPr id="78" name="Content Placeholder 2">
            <a:extLst>
              <a:ext uri="{FF2B5EF4-FFF2-40B4-BE49-F238E27FC236}">
                <a16:creationId xmlns:a16="http://schemas.microsoft.com/office/drawing/2014/main" id="{040B8889-7138-5441-B09D-96FB82D4A7A4}"/>
              </a:ext>
            </a:extLst>
          </p:cNvPr>
          <p:cNvSpPr txBox="1">
            <a:spLocks/>
          </p:cNvSpPr>
          <p:nvPr/>
        </p:nvSpPr>
        <p:spPr>
          <a:xfrm>
            <a:off x="8108575" y="1640540"/>
            <a:ext cx="3872753" cy="4287852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  <a:prstDash val="sysDash"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arenR" startAt="8"/>
            </a:pPr>
            <a:r>
              <a:rPr lang="en-US" sz="1800"/>
              <a:t>(user) Results Decryption</a:t>
            </a:r>
          </a:p>
          <a:p>
            <a:pPr marL="0" indent="0">
              <a:buFont typeface="Arial"/>
              <a:buNone/>
            </a:pPr>
            <a:endParaRPr lang="en-US" sz="1800" dirty="0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41E485EB-BAAC-384A-B74A-A012FD8E0893}"/>
              </a:ext>
            </a:extLst>
          </p:cNvPr>
          <p:cNvSpPr/>
          <p:nvPr/>
        </p:nvSpPr>
        <p:spPr>
          <a:xfrm>
            <a:off x="9419623" y="3612822"/>
            <a:ext cx="1250655" cy="536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Decryption</a:t>
            </a:r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42388CD8-471C-DF41-93F6-7E9497EA8C5D}"/>
              </a:ext>
            </a:extLst>
          </p:cNvPr>
          <p:cNvCxnSpPr/>
          <p:nvPr/>
        </p:nvCxnSpPr>
        <p:spPr>
          <a:xfrm flipH="1">
            <a:off x="10044950" y="3306995"/>
            <a:ext cx="1" cy="2640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C69147CF-11FA-2D4F-AB22-7FFC734F10E3}"/>
              </a:ext>
            </a:extLst>
          </p:cNvPr>
          <p:cNvCxnSpPr/>
          <p:nvPr/>
        </p:nvCxnSpPr>
        <p:spPr>
          <a:xfrm flipH="1">
            <a:off x="10044950" y="4228373"/>
            <a:ext cx="1" cy="2640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2" name="Table 81">
            <a:extLst>
              <a:ext uri="{FF2B5EF4-FFF2-40B4-BE49-F238E27FC236}">
                <a16:creationId xmlns:a16="http://schemas.microsoft.com/office/drawing/2014/main" id="{8CF37A15-E6CD-9D4D-B42F-9E2386F7E80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555288" y="2123411"/>
          <a:ext cx="2978898" cy="10972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9929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859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37835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Result</a:t>
                      </a:r>
                      <a:r>
                        <a:rPr lang="en-US" sz="1200" b="0" baseline="-250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friguhr4bgg= E(5)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4308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Result</a:t>
                      </a:r>
                      <a:r>
                        <a:rPr lang="en-US" sz="1200" b="0" baseline="-250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err="1">
                          <a:solidFill>
                            <a:schemeClr val="tx1"/>
                          </a:solidFill>
                        </a:rPr>
                        <a:t>fuerifkmsdi</a:t>
                      </a:r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= E(10)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4308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Result</a:t>
                      </a:r>
                      <a:r>
                        <a:rPr lang="en-US" sz="1200" b="0" baseline="-2500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err="1">
                          <a:solidFill>
                            <a:schemeClr val="tx1"/>
                          </a:solidFill>
                        </a:rPr>
                        <a:t>tztueisnvjbv</a:t>
                      </a:r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= E(2)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4308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Result</a:t>
                      </a:r>
                      <a:r>
                        <a:rPr lang="en-US" sz="1200" b="0" baseline="-2500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g49scjnr4ibg= E(1)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83" name="Table 82">
            <a:extLst>
              <a:ext uri="{FF2B5EF4-FFF2-40B4-BE49-F238E27FC236}">
                <a16:creationId xmlns:a16="http://schemas.microsoft.com/office/drawing/2014/main" id="{CAE25505-A0F7-7D4F-ABA4-B9B83264AA2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9354307" y="4662023"/>
          <a:ext cx="1448683" cy="10972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8717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69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3559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Result</a:t>
                      </a:r>
                      <a:r>
                        <a:rPr lang="en-US" sz="1200" b="0" baseline="-250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3559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Result</a:t>
                      </a:r>
                      <a:r>
                        <a:rPr lang="en-US" sz="1200" b="0" baseline="-250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3559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Result</a:t>
                      </a:r>
                      <a:r>
                        <a:rPr lang="en-US" sz="1200" b="0" baseline="-2500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3559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Result</a:t>
                      </a:r>
                      <a:r>
                        <a:rPr lang="en-US" sz="1200" b="0" baseline="-2500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6DA6FAE9-F6A3-5848-B23F-F57913AE1F66}"/>
              </a:ext>
            </a:extLst>
          </p:cNvPr>
          <p:cNvCxnSpPr/>
          <p:nvPr/>
        </p:nvCxnSpPr>
        <p:spPr>
          <a:xfrm>
            <a:off x="8850051" y="3878636"/>
            <a:ext cx="504256" cy="23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5" name="Shape 397">
            <a:extLst>
              <a:ext uri="{FF2B5EF4-FFF2-40B4-BE49-F238E27FC236}">
                <a16:creationId xmlns:a16="http://schemas.microsoft.com/office/drawing/2014/main" id="{FCE30699-4FC1-3E49-8424-714338345CDA}"/>
              </a:ext>
            </a:extLst>
          </p:cNvPr>
          <p:cNvPicPr preferRelativeResize="0"/>
          <p:nvPr/>
        </p:nvPicPr>
        <p:blipFill>
          <a:blip r:embed="rId7" cstate="print">
            <a:alphaModFix/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-5400000">
            <a:off x="11354328" y="2899107"/>
            <a:ext cx="353905" cy="354961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Picture 85">
            <a:extLst>
              <a:ext uri="{FF2B5EF4-FFF2-40B4-BE49-F238E27FC236}">
                <a16:creationId xmlns:a16="http://schemas.microsoft.com/office/drawing/2014/main" id="{011645BB-E93E-1241-9B7B-1A5A0744E8E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8522439" y="3731159"/>
            <a:ext cx="294954" cy="294954"/>
          </a:xfrm>
          <a:prstGeom prst="rect">
            <a:avLst/>
          </a:prstGeom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A2095E18-1588-6849-B04E-0344C0A20275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05179" y="1952129"/>
            <a:ext cx="300218" cy="300218"/>
          </a:xfrm>
          <a:prstGeom prst="rect">
            <a:avLst/>
          </a:prstGeom>
        </p:spPr>
      </p:pic>
      <p:sp>
        <p:nvSpPr>
          <p:cNvPr id="88" name="TextBox 87">
            <a:extLst>
              <a:ext uri="{FF2B5EF4-FFF2-40B4-BE49-F238E27FC236}">
                <a16:creationId xmlns:a16="http://schemas.microsoft.com/office/drawing/2014/main" id="{2B79B16B-093D-7F4D-B364-6A0EAEF5B639}"/>
              </a:ext>
            </a:extLst>
          </p:cNvPr>
          <p:cNvSpPr txBox="1"/>
          <p:nvPr/>
        </p:nvSpPr>
        <p:spPr>
          <a:xfrm>
            <a:off x="2955784" y="1820424"/>
            <a:ext cx="5389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/>
              <a:t>3, 4, 5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A39891FF-91AB-554E-B4A1-68C343095FA7}"/>
              </a:ext>
            </a:extLst>
          </p:cNvPr>
          <p:cNvSpPr txBox="1"/>
          <p:nvPr/>
        </p:nvSpPr>
        <p:spPr>
          <a:xfrm>
            <a:off x="4025228" y="2863944"/>
            <a:ext cx="5389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/>
              <a:t>3, 4, 5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F4ED4474-AF49-4C4E-9908-413A8533BA60}"/>
              </a:ext>
            </a:extLst>
          </p:cNvPr>
          <p:cNvSpPr txBox="1"/>
          <p:nvPr/>
        </p:nvSpPr>
        <p:spPr>
          <a:xfrm>
            <a:off x="2604893" y="4885632"/>
            <a:ext cx="5389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/>
              <a:t>3, 4, 5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0391DA70-BC05-F244-9173-E18285AA90DB}"/>
              </a:ext>
            </a:extLst>
          </p:cNvPr>
          <p:cNvSpPr txBox="1"/>
          <p:nvPr/>
        </p:nvSpPr>
        <p:spPr>
          <a:xfrm>
            <a:off x="315101" y="2809431"/>
            <a:ext cx="5389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/>
              <a:t>3, 4, 5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6A6BDC07-6917-174B-82A0-5F08AA8B2326}"/>
              </a:ext>
            </a:extLst>
          </p:cNvPr>
          <p:cNvSpPr txBox="1"/>
          <p:nvPr/>
        </p:nvSpPr>
        <p:spPr>
          <a:xfrm>
            <a:off x="2072776" y="3299678"/>
            <a:ext cx="5389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/>
              <a:t>2, 6, 7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B1761283-E651-D446-8948-F79443070F97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1752" t="89318" r="48521" b="246"/>
          <a:stretch/>
        </p:blipFill>
        <p:spPr>
          <a:xfrm>
            <a:off x="5143178" y="4766044"/>
            <a:ext cx="729956" cy="469159"/>
          </a:xfrm>
          <a:prstGeom prst="rect">
            <a:avLst/>
          </a:prstGeom>
        </p:spPr>
      </p:pic>
      <p:sp>
        <p:nvSpPr>
          <p:cNvPr id="94" name="TextBox 93">
            <a:extLst>
              <a:ext uri="{FF2B5EF4-FFF2-40B4-BE49-F238E27FC236}">
                <a16:creationId xmlns:a16="http://schemas.microsoft.com/office/drawing/2014/main" id="{AB012F21-08FD-364B-8679-383A09D83C81}"/>
              </a:ext>
            </a:extLst>
          </p:cNvPr>
          <p:cNvSpPr txBox="1"/>
          <p:nvPr/>
        </p:nvSpPr>
        <p:spPr>
          <a:xfrm>
            <a:off x="5882120" y="4899776"/>
            <a:ext cx="3978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/>
              <a:t>1, 8</a:t>
            </a:r>
          </a:p>
        </p:txBody>
      </p:sp>
    </p:spTree>
    <p:extLst>
      <p:ext uri="{BB962C8B-B14F-4D97-AF65-F5344CB8AC3E}">
        <p14:creationId xmlns:p14="http://schemas.microsoft.com/office/powerpoint/2010/main" val="30650531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b="1" dirty="0"/>
              <a:t>MedCo deployment at a clinical site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7F26E-CB91-FD4F-A614-E0501C4E2095}" type="slidenum">
              <a:rPr lang="en-US" smtClean="0"/>
              <a:t>14</a:t>
            </a:fld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261A5C8-F965-F346-8C55-1AAAC511DD01}"/>
              </a:ext>
            </a:extLst>
          </p:cNvPr>
          <p:cNvSpPr txBox="1"/>
          <p:nvPr/>
        </p:nvSpPr>
        <p:spPr>
          <a:xfrm>
            <a:off x="4476626" y="5088893"/>
            <a:ext cx="5267875" cy="33855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600" kern="0" dirty="0">
                <a:solidFill>
                  <a:prstClr val="black"/>
                </a:solidFill>
                <a:latin typeface="Calibri" panose="020F0502020204030204"/>
              </a:rPr>
              <a:t>Research (connected) zone</a:t>
            </a:r>
          </a:p>
        </p:txBody>
      </p:sp>
      <p:sp>
        <p:nvSpPr>
          <p:cNvPr id="56" name="Can 55">
            <a:extLst>
              <a:ext uri="{FF2B5EF4-FFF2-40B4-BE49-F238E27FC236}">
                <a16:creationId xmlns:a16="http://schemas.microsoft.com/office/drawing/2014/main" id="{2C9838A0-BBE1-A94E-A412-79B64D372978}"/>
              </a:ext>
            </a:extLst>
          </p:cNvPr>
          <p:cNvSpPr/>
          <p:nvPr/>
        </p:nvSpPr>
        <p:spPr>
          <a:xfrm>
            <a:off x="2363830" y="2518054"/>
            <a:ext cx="1089214" cy="939817"/>
          </a:xfrm>
          <a:prstGeom prst="can">
            <a:avLst/>
          </a:prstGeom>
          <a:solidFill>
            <a:srgbClr val="E7E6E6"/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sz="2400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0645E457-D793-F44D-8B82-448732CDD3A8}"/>
              </a:ext>
            </a:extLst>
          </p:cNvPr>
          <p:cNvSpPr txBox="1"/>
          <p:nvPr/>
        </p:nvSpPr>
        <p:spPr>
          <a:xfrm>
            <a:off x="2347497" y="2773175"/>
            <a:ext cx="11218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600" kern="0" dirty="0">
                <a:solidFill>
                  <a:prstClr val="black"/>
                </a:solidFill>
                <a:latin typeface="Calibri" panose="020F0502020204030204"/>
              </a:rPr>
              <a:t>EHR System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2E6CA675-4A62-AA4F-8BCA-D20C9F8D1204}"/>
              </a:ext>
            </a:extLst>
          </p:cNvPr>
          <p:cNvSpPr txBox="1"/>
          <p:nvPr/>
        </p:nvSpPr>
        <p:spPr>
          <a:xfrm>
            <a:off x="1535276" y="5088812"/>
            <a:ext cx="2941350" cy="338554"/>
          </a:xfrm>
          <a:prstGeom prst="rect">
            <a:avLst/>
          </a:prstGeom>
          <a:solidFill>
            <a:srgbClr val="70AD47">
              <a:lumMod val="20000"/>
              <a:lumOff val="80000"/>
            </a:srgb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600" kern="0" dirty="0" err="1">
                <a:solidFill>
                  <a:prstClr val="black"/>
                </a:solidFill>
                <a:latin typeface="Calibri" panose="020F0502020204030204"/>
              </a:rPr>
              <a:t>CLinical</a:t>
            </a:r>
            <a:r>
              <a:rPr lang="en-US" sz="1600" kern="0" dirty="0">
                <a:solidFill>
                  <a:prstClr val="black"/>
                </a:solidFill>
                <a:latin typeface="Calibri" panose="020F0502020204030204"/>
              </a:rPr>
              <a:t> (non-connected) zone</a:t>
            </a:r>
          </a:p>
        </p:txBody>
      </p:sp>
      <p:sp>
        <p:nvSpPr>
          <p:cNvPr id="59" name="Can 58">
            <a:extLst>
              <a:ext uri="{FF2B5EF4-FFF2-40B4-BE49-F238E27FC236}">
                <a16:creationId xmlns:a16="http://schemas.microsoft.com/office/drawing/2014/main" id="{A393C0A6-3D11-8541-8603-358979E99262}"/>
              </a:ext>
            </a:extLst>
          </p:cNvPr>
          <p:cNvSpPr/>
          <p:nvPr/>
        </p:nvSpPr>
        <p:spPr>
          <a:xfrm>
            <a:off x="1777741" y="2842109"/>
            <a:ext cx="587680" cy="544947"/>
          </a:xfrm>
          <a:prstGeom prst="can">
            <a:avLst/>
          </a:prstGeom>
          <a:solidFill>
            <a:srgbClr val="E7E6E6"/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sz="2400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0" name="Can 59">
            <a:extLst>
              <a:ext uri="{FF2B5EF4-FFF2-40B4-BE49-F238E27FC236}">
                <a16:creationId xmlns:a16="http://schemas.microsoft.com/office/drawing/2014/main" id="{81C13429-AC7F-CC4C-B8B1-D449F08CB63A}"/>
              </a:ext>
            </a:extLst>
          </p:cNvPr>
          <p:cNvSpPr/>
          <p:nvPr/>
        </p:nvSpPr>
        <p:spPr>
          <a:xfrm>
            <a:off x="3459777" y="2852126"/>
            <a:ext cx="587680" cy="544947"/>
          </a:xfrm>
          <a:prstGeom prst="can">
            <a:avLst/>
          </a:prstGeom>
          <a:solidFill>
            <a:srgbClr val="E7E6E6"/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sz="2400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1" name="Can 60">
            <a:extLst>
              <a:ext uri="{FF2B5EF4-FFF2-40B4-BE49-F238E27FC236}">
                <a16:creationId xmlns:a16="http://schemas.microsoft.com/office/drawing/2014/main" id="{D86AA7E9-04F6-6949-AB9A-77AA97FF3943}"/>
              </a:ext>
            </a:extLst>
          </p:cNvPr>
          <p:cNvSpPr/>
          <p:nvPr/>
        </p:nvSpPr>
        <p:spPr>
          <a:xfrm>
            <a:off x="2363830" y="4006175"/>
            <a:ext cx="1089214" cy="1059110"/>
          </a:xfrm>
          <a:prstGeom prst="can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sz="2400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497B4887-1E3C-0A44-B533-1E11B08033F7}"/>
              </a:ext>
            </a:extLst>
          </p:cNvPr>
          <p:cNvSpPr txBox="1"/>
          <p:nvPr/>
        </p:nvSpPr>
        <p:spPr>
          <a:xfrm>
            <a:off x="2327554" y="4221630"/>
            <a:ext cx="114646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n-US" sz="1600" kern="0" dirty="0">
                <a:solidFill>
                  <a:prstClr val="black"/>
                </a:solidFill>
                <a:latin typeface="Calibri" panose="020F0502020204030204"/>
              </a:rPr>
              <a:t>Clinical</a:t>
            </a:r>
          </a:p>
          <a:p>
            <a:pPr algn="ctr">
              <a:defRPr/>
            </a:pPr>
            <a:r>
              <a:rPr lang="en-US" sz="1600" kern="0" dirty="0">
                <a:solidFill>
                  <a:prstClr val="black"/>
                </a:solidFill>
                <a:latin typeface="Calibri" panose="020F0502020204030204"/>
              </a:rPr>
              <a:t>Data</a:t>
            </a:r>
          </a:p>
          <a:p>
            <a:pPr algn="ctr">
              <a:defRPr/>
            </a:pPr>
            <a:r>
              <a:rPr lang="en-US" sz="1600" kern="0" dirty="0">
                <a:solidFill>
                  <a:prstClr val="black"/>
                </a:solidFill>
                <a:latin typeface="Calibri" panose="020F0502020204030204"/>
              </a:rPr>
              <a:t>Warehouse</a:t>
            </a:r>
          </a:p>
        </p:txBody>
      </p:sp>
      <p:sp>
        <p:nvSpPr>
          <p:cNvPr id="63" name="Right Arrow 62">
            <a:extLst>
              <a:ext uri="{FF2B5EF4-FFF2-40B4-BE49-F238E27FC236}">
                <a16:creationId xmlns:a16="http://schemas.microsoft.com/office/drawing/2014/main" id="{60E4CFE0-51CF-E74D-9BA6-2416264B8C12}"/>
              </a:ext>
            </a:extLst>
          </p:cNvPr>
          <p:cNvSpPr/>
          <p:nvPr/>
        </p:nvSpPr>
        <p:spPr>
          <a:xfrm rot="5400000">
            <a:off x="2670582" y="3581310"/>
            <a:ext cx="475709" cy="302316"/>
          </a:xfrm>
          <a:prstGeom prst="rightArrow">
            <a:avLst/>
          </a:prstGeom>
          <a:solidFill>
            <a:srgbClr val="00B05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sz="2400" kern="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692DA4E2-E2E7-1841-846D-D77AC9133C0C}"/>
              </a:ext>
            </a:extLst>
          </p:cNvPr>
          <p:cNvSpPr/>
          <p:nvPr/>
        </p:nvSpPr>
        <p:spPr>
          <a:xfrm>
            <a:off x="1535275" y="2433562"/>
            <a:ext cx="8209226" cy="2989467"/>
          </a:xfrm>
          <a:prstGeom prst="rect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sz="2400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5" name="Right Arrow 64">
            <a:extLst>
              <a:ext uri="{FF2B5EF4-FFF2-40B4-BE49-F238E27FC236}">
                <a16:creationId xmlns:a16="http://schemas.microsoft.com/office/drawing/2014/main" id="{02CFC120-C166-C641-9739-EC2FDE36863B}"/>
              </a:ext>
            </a:extLst>
          </p:cNvPr>
          <p:cNvSpPr/>
          <p:nvPr/>
        </p:nvSpPr>
        <p:spPr>
          <a:xfrm>
            <a:off x="3523282" y="4404033"/>
            <a:ext cx="524175" cy="299941"/>
          </a:xfrm>
          <a:prstGeom prst="rightArrow">
            <a:avLst/>
          </a:prstGeom>
          <a:solidFill>
            <a:srgbClr val="00B05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sz="2400" kern="0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726663D6-92A8-D84D-83FF-9C34CFB329BE}"/>
              </a:ext>
            </a:extLst>
          </p:cNvPr>
          <p:cNvCxnSpPr>
            <a:cxnSpLocks/>
          </p:cNvCxnSpPr>
          <p:nvPr/>
        </p:nvCxnSpPr>
        <p:spPr>
          <a:xfrm>
            <a:off x="4476626" y="2433562"/>
            <a:ext cx="0" cy="300402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Oval 67">
            <a:extLst>
              <a:ext uri="{FF2B5EF4-FFF2-40B4-BE49-F238E27FC236}">
                <a16:creationId xmlns:a16="http://schemas.microsoft.com/office/drawing/2014/main" id="{828BC412-F184-5B49-B5C0-4A2099678423}"/>
              </a:ext>
            </a:extLst>
          </p:cNvPr>
          <p:cNvSpPr/>
          <p:nvPr/>
        </p:nvSpPr>
        <p:spPr>
          <a:xfrm>
            <a:off x="9235979" y="3460687"/>
            <a:ext cx="999370" cy="91720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rgbClr val="C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sz="2400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33DD4D0E-CA07-F845-9D96-B04E580A9FD4}"/>
              </a:ext>
            </a:extLst>
          </p:cNvPr>
          <p:cNvSpPr txBox="1"/>
          <p:nvPr/>
        </p:nvSpPr>
        <p:spPr>
          <a:xfrm>
            <a:off x="9238304" y="3558227"/>
            <a:ext cx="10310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n-US" sz="1600" kern="0" dirty="0">
                <a:solidFill>
                  <a:prstClr val="black"/>
                </a:solidFill>
                <a:latin typeface="Calibri" panose="020F0502020204030204"/>
              </a:rPr>
              <a:t>Encrypted</a:t>
            </a:r>
          </a:p>
          <a:p>
            <a:pPr algn="ctr">
              <a:defRPr/>
            </a:pPr>
            <a:r>
              <a:rPr lang="en-US" sz="1600" kern="0" dirty="0">
                <a:solidFill>
                  <a:prstClr val="black"/>
                </a:solidFill>
                <a:latin typeface="Calibri" panose="020F0502020204030204"/>
              </a:rPr>
              <a:t>Data </a:t>
            </a:r>
          </a:p>
          <a:p>
            <a:pPr algn="ctr">
              <a:defRPr/>
            </a:pPr>
            <a:r>
              <a:rPr lang="en-US" sz="1600" kern="0" dirty="0">
                <a:solidFill>
                  <a:prstClr val="black"/>
                </a:solidFill>
                <a:latin typeface="Calibri" panose="020F0502020204030204"/>
              </a:rPr>
              <a:t>Exit</a:t>
            </a:r>
          </a:p>
        </p:txBody>
      </p:sp>
      <p:sp>
        <p:nvSpPr>
          <p:cNvPr id="70" name="Can 69">
            <a:extLst>
              <a:ext uri="{FF2B5EF4-FFF2-40B4-BE49-F238E27FC236}">
                <a16:creationId xmlns:a16="http://schemas.microsoft.com/office/drawing/2014/main" id="{0B21D979-E186-2E4E-BF9A-738F9C6EFE11}"/>
              </a:ext>
            </a:extLst>
          </p:cNvPr>
          <p:cNvSpPr/>
          <p:nvPr/>
        </p:nvSpPr>
        <p:spPr>
          <a:xfrm>
            <a:off x="5052550" y="3012719"/>
            <a:ext cx="989137" cy="1010912"/>
          </a:xfrm>
          <a:prstGeom prst="can">
            <a:avLst>
              <a:gd name="adj" fmla="val 20759"/>
            </a:avLst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sz="2400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FD80D402-F454-CF4F-9B06-236A7C73B4B0}"/>
              </a:ext>
            </a:extLst>
          </p:cNvPr>
          <p:cNvSpPr txBox="1"/>
          <p:nvPr/>
        </p:nvSpPr>
        <p:spPr>
          <a:xfrm>
            <a:off x="5052367" y="3161566"/>
            <a:ext cx="10765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600" kern="0" dirty="0">
                <a:solidFill>
                  <a:prstClr val="black"/>
                </a:solidFill>
                <a:latin typeface="Calibri" panose="020F0502020204030204"/>
              </a:rPr>
              <a:t>i2b2 </a:t>
            </a:r>
          </a:p>
          <a:p>
            <a:pPr algn="ctr">
              <a:defRPr/>
            </a:pPr>
            <a:r>
              <a:rPr lang="en-US" sz="1600" kern="0" dirty="0">
                <a:solidFill>
                  <a:prstClr val="black"/>
                </a:solidFill>
                <a:latin typeface="Calibri" panose="020F0502020204030204"/>
              </a:rPr>
              <a:t>encrypted database</a:t>
            </a:r>
          </a:p>
        </p:txBody>
      </p:sp>
      <p:sp>
        <p:nvSpPr>
          <p:cNvPr id="77" name="Right Arrow 76">
            <a:extLst>
              <a:ext uri="{FF2B5EF4-FFF2-40B4-BE49-F238E27FC236}">
                <a16:creationId xmlns:a16="http://schemas.microsoft.com/office/drawing/2014/main" id="{DBFA859E-0F96-0544-9994-CA62256CFED7}"/>
              </a:ext>
            </a:extLst>
          </p:cNvPr>
          <p:cNvSpPr/>
          <p:nvPr/>
        </p:nvSpPr>
        <p:spPr>
          <a:xfrm>
            <a:off x="2717608" y="5727535"/>
            <a:ext cx="475709" cy="302316"/>
          </a:xfrm>
          <a:prstGeom prst="rightArrow">
            <a:avLst/>
          </a:prstGeom>
          <a:solidFill>
            <a:srgbClr val="00B05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sz="2400" kern="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8" name="Right Arrow 77">
            <a:extLst>
              <a:ext uri="{FF2B5EF4-FFF2-40B4-BE49-F238E27FC236}">
                <a16:creationId xmlns:a16="http://schemas.microsoft.com/office/drawing/2014/main" id="{32AAC109-7932-4449-AF6F-F61F7D41DBD5}"/>
              </a:ext>
            </a:extLst>
          </p:cNvPr>
          <p:cNvSpPr/>
          <p:nvPr/>
        </p:nvSpPr>
        <p:spPr>
          <a:xfrm>
            <a:off x="4198855" y="5717450"/>
            <a:ext cx="555542" cy="297388"/>
          </a:xfrm>
          <a:prstGeom prst="rightArrow">
            <a:avLst/>
          </a:prstGeom>
          <a:solidFill>
            <a:srgbClr val="5B9BD5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sz="2400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151ACB0A-4741-DE43-98A8-440A8D88D139}"/>
              </a:ext>
            </a:extLst>
          </p:cNvPr>
          <p:cNvSpPr txBox="1"/>
          <p:nvPr/>
        </p:nvSpPr>
        <p:spPr>
          <a:xfrm>
            <a:off x="2403257" y="5987018"/>
            <a:ext cx="1135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Clear data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1FB3375F-FC72-5B46-8F13-BBB9671DE603}"/>
              </a:ext>
            </a:extLst>
          </p:cNvPr>
          <p:cNvSpPr txBox="1"/>
          <p:nvPr/>
        </p:nvSpPr>
        <p:spPr>
          <a:xfrm>
            <a:off x="3692212" y="5985264"/>
            <a:ext cx="1602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Encrypted data</a:t>
            </a:r>
          </a:p>
        </p:txBody>
      </p:sp>
      <p:sp>
        <p:nvSpPr>
          <p:cNvPr id="87" name="Right Arrow 86">
            <a:extLst>
              <a:ext uri="{FF2B5EF4-FFF2-40B4-BE49-F238E27FC236}">
                <a16:creationId xmlns:a16="http://schemas.microsoft.com/office/drawing/2014/main" id="{ACB4767B-C3CC-0645-8F96-83ECE85C5D60}"/>
              </a:ext>
            </a:extLst>
          </p:cNvPr>
          <p:cNvSpPr/>
          <p:nvPr/>
        </p:nvSpPr>
        <p:spPr>
          <a:xfrm rot="19188434">
            <a:off x="5172847" y="4117016"/>
            <a:ext cx="413068" cy="271064"/>
          </a:xfrm>
          <a:prstGeom prst="rightArrow">
            <a:avLst/>
          </a:prstGeom>
          <a:solidFill>
            <a:srgbClr val="5B9BD5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sz="2400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C58C657B-589A-4F4F-994E-72914D01C4BE}"/>
              </a:ext>
            </a:extLst>
          </p:cNvPr>
          <p:cNvSpPr txBox="1"/>
          <p:nvPr/>
        </p:nvSpPr>
        <p:spPr>
          <a:xfrm>
            <a:off x="5448474" y="5675851"/>
            <a:ext cx="41191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ETL: Extraction Transformation (Encryption) and Loading tool</a:t>
            </a:r>
          </a:p>
        </p:txBody>
      </p:sp>
      <p:pic>
        <p:nvPicPr>
          <p:cNvPr id="98" name="Picture 97">
            <a:extLst>
              <a:ext uri="{FF2B5EF4-FFF2-40B4-BE49-F238E27FC236}">
                <a16:creationId xmlns:a16="http://schemas.microsoft.com/office/drawing/2014/main" id="{98573604-F636-DB4F-A910-405E959F160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59190" y="863885"/>
            <a:ext cx="883700" cy="1095920"/>
          </a:xfrm>
          <a:prstGeom prst="rect">
            <a:avLst/>
          </a:prstGeom>
        </p:spPr>
      </p:pic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C88D11DC-1930-9443-8D3F-1C920DAF2A28}"/>
              </a:ext>
            </a:extLst>
          </p:cNvPr>
          <p:cNvCxnSpPr>
            <a:cxnSpLocks/>
          </p:cNvCxnSpPr>
          <p:nvPr/>
        </p:nvCxnSpPr>
        <p:spPr>
          <a:xfrm flipH="1">
            <a:off x="1535276" y="1771068"/>
            <a:ext cx="2654766" cy="652968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42CDC15E-542D-B64F-82D5-00472F63FB2B}"/>
              </a:ext>
            </a:extLst>
          </p:cNvPr>
          <p:cNvCxnSpPr>
            <a:cxnSpLocks/>
          </p:cNvCxnSpPr>
          <p:nvPr/>
        </p:nvCxnSpPr>
        <p:spPr>
          <a:xfrm>
            <a:off x="5042890" y="1782507"/>
            <a:ext cx="3015663" cy="641529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Box 110">
            <a:extLst>
              <a:ext uri="{FF2B5EF4-FFF2-40B4-BE49-F238E27FC236}">
                <a16:creationId xmlns:a16="http://schemas.microsoft.com/office/drawing/2014/main" id="{85093152-9EEB-294F-B09C-AAF3D5476D7B}"/>
              </a:ext>
            </a:extLst>
          </p:cNvPr>
          <p:cNvSpPr txBox="1"/>
          <p:nvPr/>
        </p:nvSpPr>
        <p:spPr>
          <a:xfrm>
            <a:off x="3273742" y="1977546"/>
            <a:ext cx="2905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Clinical site’s zoomed-in view</a:t>
            </a:r>
          </a:p>
        </p:txBody>
      </p:sp>
      <p:pic>
        <p:nvPicPr>
          <p:cNvPr id="121" name="Picture 120">
            <a:extLst>
              <a:ext uri="{FF2B5EF4-FFF2-40B4-BE49-F238E27FC236}">
                <a16:creationId xmlns:a16="http://schemas.microsoft.com/office/drawing/2014/main" id="{0FCEE9AD-0672-8F48-A721-D6D29DF5C24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89507" y="2942301"/>
            <a:ext cx="553572" cy="553572"/>
          </a:xfrm>
          <a:prstGeom prst="rect">
            <a:avLst/>
          </a:prstGeom>
        </p:spPr>
      </p:pic>
      <p:sp>
        <p:nvSpPr>
          <p:cNvPr id="123" name="Hexagon 122">
            <a:extLst>
              <a:ext uri="{FF2B5EF4-FFF2-40B4-BE49-F238E27FC236}">
                <a16:creationId xmlns:a16="http://schemas.microsoft.com/office/drawing/2014/main" id="{DF103734-E972-8846-90DD-E1992E91E051}"/>
              </a:ext>
            </a:extLst>
          </p:cNvPr>
          <p:cNvSpPr/>
          <p:nvPr/>
        </p:nvSpPr>
        <p:spPr>
          <a:xfrm>
            <a:off x="7278657" y="2667432"/>
            <a:ext cx="733476" cy="622343"/>
          </a:xfrm>
          <a:prstGeom prst="hexagon">
            <a:avLst/>
          </a:prstGeom>
          <a:noFill/>
          <a:ln w="38100" cap="flat" cmpd="sng" algn="ctr">
            <a:solidFill>
              <a:srgbClr val="5B9BD5">
                <a:lumMod val="7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sz="2400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B0ED42E9-CC15-EA4C-B17A-4509B46EE3C7}"/>
              </a:ext>
            </a:extLst>
          </p:cNvPr>
          <p:cNvSpPr txBox="1"/>
          <p:nvPr/>
        </p:nvSpPr>
        <p:spPr>
          <a:xfrm>
            <a:off x="7251698" y="2722673"/>
            <a:ext cx="7873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n-US" sz="1600" kern="0" dirty="0" err="1">
                <a:solidFill>
                  <a:prstClr val="black"/>
                </a:solidFill>
                <a:latin typeface="Calibri" panose="020F0502020204030204"/>
              </a:rPr>
              <a:t>MedCo</a:t>
            </a:r>
            <a:br>
              <a:rPr lang="en-US" sz="1600" kern="0" dirty="0">
                <a:solidFill>
                  <a:prstClr val="black"/>
                </a:solidFill>
                <a:latin typeface="Calibri" panose="020F0502020204030204"/>
              </a:rPr>
            </a:br>
            <a:r>
              <a:rPr lang="en-US" sz="1600" kern="0" dirty="0">
                <a:solidFill>
                  <a:prstClr val="black"/>
                </a:solidFill>
                <a:latin typeface="Calibri" panose="020F0502020204030204"/>
              </a:rPr>
              <a:t>Cell</a:t>
            </a:r>
          </a:p>
        </p:txBody>
      </p:sp>
      <p:sp>
        <p:nvSpPr>
          <p:cNvPr id="125" name="Hexagon 124">
            <a:extLst>
              <a:ext uri="{FF2B5EF4-FFF2-40B4-BE49-F238E27FC236}">
                <a16:creationId xmlns:a16="http://schemas.microsoft.com/office/drawing/2014/main" id="{803BB61E-4DAD-904D-8A62-3681829F53DA}"/>
              </a:ext>
            </a:extLst>
          </p:cNvPr>
          <p:cNvSpPr/>
          <p:nvPr/>
        </p:nvSpPr>
        <p:spPr>
          <a:xfrm>
            <a:off x="7275077" y="3362007"/>
            <a:ext cx="733476" cy="622343"/>
          </a:xfrm>
          <a:prstGeom prst="hexagon">
            <a:avLst/>
          </a:prstGeom>
          <a:noFill/>
          <a:ln w="3810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sz="2400" kern="0">
              <a:latin typeface="Calibri" panose="020F0502020204030204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A3A84DCD-07DE-1844-9159-D051CC55817C}"/>
              </a:ext>
            </a:extLst>
          </p:cNvPr>
          <p:cNvSpPr txBox="1"/>
          <p:nvPr/>
        </p:nvSpPr>
        <p:spPr>
          <a:xfrm>
            <a:off x="7405417" y="3397292"/>
            <a:ext cx="50366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n-US" sz="1400" kern="0" dirty="0">
                <a:solidFill>
                  <a:prstClr val="black"/>
                </a:solidFill>
                <a:latin typeface="Calibri" panose="020F0502020204030204"/>
              </a:rPr>
              <a:t>i2b2</a:t>
            </a:r>
            <a:endParaRPr lang="en-US" sz="1600" kern="0" dirty="0">
              <a:solidFill>
                <a:prstClr val="black"/>
              </a:solidFill>
              <a:latin typeface="Calibri" panose="020F0502020204030204"/>
            </a:endParaRPr>
          </a:p>
          <a:p>
            <a:pPr algn="ctr">
              <a:defRPr/>
            </a:pPr>
            <a:r>
              <a:rPr lang="en-US" sz="1600" kern="0" dirty="0">
                <a:solidFill>
                  <a:prstClr val="black"/>
                </a:solidFill>
                <a:latin typeface="Calibri" panose="020F0502020204030204"/>
              </a:rPr>
              <a:t>Cell</a:t>
            </a:r>
          </a:p>
        </p:txBody>
      </p:sp>
      <p:sp>
        <p:nvSpPr>
          <p:cNvPr id="127" name="Hexagon 126">
            <a:extLst>
              <a:ext uri="{FF2B5EF4-FFF2-40B4-BE49-F238E27FC236}">
                <a16:creationId xmlns:a16="http://schemas.microsoft.com/office/drawing/2014/main" id="{B5612F54-B05C-9341-B450-3C6F1C9079BB}"/>
              </a:ext>
            </a:extLst>
          </p:cNvPr>
          <p:cNvSpPr/>
          <p:nvPr/>
        </p:nvSpPr>
        <p:spPr>
          <a:xfrm>
            <a:off x="7257537" y="4064890"/>
            <a:ext cx="733476" cy="622343"/>
          </a:xfrm>
          <a:prstGeom prst="hexagon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sz="2400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EFA8AA06-56B8-2242-84FF-DFA275E55AEA}"/>
              </a:ext>
            </a:extLst>
          </p:cNvPr>
          <p:cNvSpPr txBox="1"/>
          <p:nvPr/>
        </p:nvSpPr>
        <p:spPr>
          <a:xfrm>
            <a:off x="7329787" y="4103072"/>
            <a:ext cx="5469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n-US" sz="1600" kern="0" dirty="0">
                <a:solidFill>
                  <a:prstClr val="black"/>
                </a:solidFill>
                <a:latin typeface="Calibri" panose="020F0502020204030204"/>
              </a:rPr>
              <a:t>i2b2</a:t>
            </a:r>
          </a:p>
          <a:p>
            <a:pPr algn="ctr">
              <a:defRPr/>
            </a:pPr>
            <a:r>
              <a:rPr lang="en-US" sz="1600" kern="0" dirty="0">
                <a:solidFill>
                  <a:prstClr val="black"/>
                </a:solidFill>
                <a:latin typeface="Calibri" panose="020F0502020204030204"/>
              </a:rPr>
              <a:t>Cell</a:t>
            </a:r>
          </a:p>
        </p:txBody>
      </p:sp>
      <p:sp>
        <p:nvSpPr>
          <p:cNvPr id="129" name="Hexagon 128">
            <a:extLst>
              <a:ext uri="{FF2B5EF4-FFF2-40B4-BE49-F238E27FC236}">
                <a16:creationId xmlns:a16="http://schemas.microsoft.com/office/drawing/2014/main" id="{596073A7-4642-E847-8230-BE131AEE2AD0}"/>
              </a:ext>
            </a:extLst>
          </p:cNvPr>
          <p:cNvSpPr/>
          <p:nvPr/>
        </p:nvSpPr>
        <p:spPr>
          <a:xfrm>
            <a:off x="6602753" y="3685160"/>
            <a:ext cx="733476" cy="622343"/>
          </a:xfrm>
          <a:prstGeom prst="hexagon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sz="2400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57B02E13-CF92-E24B-8A90-68E4B91FA709}"/>
              </a:ext>
            </a:extLst>
          </p:cNvPr>
          <p:cNvSpPr txBox="1"/>
          <p:nvPr/>
        </p:nvSpPr>
        <p:spPr>
          <a:xfrm>
            <a:off x="6675003" y="3723342"/>
            <a:ext cx="5469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n-US" sz="1600" kern="0" dirty="0">
                <a:solidFill>
                  <a:prstClr val="black"/>
                </a:solidFill>
                <a:latin typeface="Calibri" panose="020F0502020204030204"/>
              </a:rPr>
              <a:t>i2b2</a:t>
            </a:r>
          </a:p>
          <a:p>
            <a:pPr algn="ctr">
              <a:defRPr/>
            </a:pPr>
            <a:r>
              <a:rPr lang="en-US" sz="1600" kern="0" dirty="0">
                <a:solidFill>
                  <a:prstClr val="black"/>
                </a:solidFill>
                <a:latin typeface="Calibri" panose="020F0502020204030204"/>
              </a:rPr>
              <a:t>Cell</a:t>
            </a:r>
          </a:p>
        </p:txBody>
      </p:sp>
      <p:sp>
        <p:nvSpPr>
          <p:cNvPr id="132" name="Hexagon 131">
            <a:extLst>
              <a:ext uri="{FF2B5EF4-FFF2-40B4-BE49-F238E27FC236}">
                <a16:creationId xmlns:a16="http://schemas.microsoft.com/office/drawing/2014/main" id="{DCA066E1-8179-304F-9331-1D071F5123E2}"/>
              </a:ext>
            </a:extLst>
          </p:cNvPr>
          <p:cNvSpPr/>
          <p:nvPr/>
        </p:nvSpPr>
        <p:spPr>
          <a:xfrm>
            <a:off x="6619067" y="2996498"/>
            <a:ext cx="733476" cy="622343"/>
          </a:xfrm>
          <a:prstGeom prst="hexagon">
            <a:avLst/>
          </a:prstGeom>
          <a:noFill/>
          <a:ln w="3810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sz="2400" kern="0">
              <a:latin typeface="Calibri" panose="020F0502020204030204"/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AD6F7752-A229-564F-8EBA-EE5E0D88194B}"/>
              </a:ext>
            </a:extLst>
          </p:cNvPr>
          <p:cNvSpPr txBox="1"/>
          <p:nvPr/>
        </p:nvSpPr>
        <p:spPr>
          <a:xfrm>
            <a:off x="6749408" y="2992873"/>
            <a:ext cx="50366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n-US" sz="1400" kern="0" dirty="0">
                <a:solidFill>
                  <a:prstClr val="black"/>
                </a:solidFill>
                <a:latin typeface="Calibri" panose="020F0502020204030204"/>
              </a:rPr>
              <a:t>i2b2</a:t>
            </a:r>
            <a:endParaRPr lang="en-US" sz="1600" kern="0" dirty="0">
              <a:solidFill>
                <a:prstClr val="black"/>
              </a:solidFill>
              <a:latin typeface="Calibri" panose="020F0502020204030204"/>
            </a:endParaRPr>
          </a:p>
          <a:p>
            <a:pPr algn="ctr">
              <a:defRPr/>
            </a:pPr>
            <a:r>
              <a:rPr lang="en-US" sz="1600" kern="0" dirty="0">
                <a:solidFill>
                  <a:prstClr val="black"/>
                </a:solidFill>
                <a:latin typeface="Calibri" panose="020F0502020204030204"/>
              </a:rPr>
              <a:t>Cell</a:t>
            </a:r>
          </a:p>
        </p:txBody>
      </p:sp>
      <p:pic>
        <p:nvPicPr>
          <p:cNvPr id="134" name="Picture 133">
            <a:extLst>
              <a:ext uri="{FF2B5EF4-FFF2-40B4-BE49-F238E27FC236}">
                <a16:creationId xmlns:a16="http://schemas.microsoft.com/office/drawing/2014/main" id="{65289E32-06D5-FF42-844A-03586348A03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73403" y="4468672"/>
            <a:ext cx="609556" cy="278276"/>
          </a:xfrm>
          <a:prstGeom prst="rect">
            <a:avLst/>
          </a:prstGeom>
        </p:spPr>
      </p:pic>
      <p:sp>
        <p:nvSpPr>
          <p:cNvPr id="136" name="Right Arrow 135">
            <a:extLst>
              <a:ext uri="{FF2B5EF4-FFF2-40B4-BE49-F238E27FC236}">
                <a16:creationId xmlns:a16="http://schemas.microsoft.com/office/drawing/2014/main" id="{318A9CEC-91D6-BE4C-A3E7-ED8D9663CA33}"/>
              </a:ext>
            </a:extLst>
          </p:cNvPr>
          <p:cNvSpPr/>
          <p:nvPr/>
        </p:nvSpPr>
        <p:spPr>
          <a:xfrm rot="729765">
            <a:off x="8184957" y="3587274"/>
            <a:ext cx="300207" cy="248673"/>
          </a:xfrm>
          <a:prstGeom prst="rightArrow">
            <a:avLst/>
          </a:prstGeom>
          <a:solidFill>
            <a:srgbClr val="5B9BD5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sz="2400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1DE94EC0-255C-974A-85C2-16A2EB14839B}"/>
              </a:ext>
            </a:extLst>
          </p:cNvPr>
          <p:cNvSpPr/>
          <p:nvPr/>
        </p:nvSpPr>
        <p:spPr>
          <a:xfrm>
            <a:off x="6451671" y="2519752"/>
            <a:ext cx="1647826" cy="2234423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1FD622B1-BEAE-B34C-ABE7-DB9A2C32CF42}"/>
              </a:ext>
            </a:extLst>
          </p:cNvPr>
          <p:cNvSpPr txBox="1"/>
          <p:nvPr/>
        </p:nvSpPr>
        <p:spPr>
          <a:xfrm>
            <a:off x="6777850" y="4745571"/>
            <a:ext cx="9476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n-US" sz="1600" kern="0" dirty="0">
                <a:solidFill>
                  <a:prstClr val="black"/>
                </a:solidFill>
                <a:latin typeface="Calibri" panose="020F0502020204030204"/>
              </a:rPr>
              <a:t>I2b2 hive</a:t>
            </a:r>
          </a:p>
        </p:txBody>
      </p:sp>
      <p:sp>
        <p:nvSpPr>
          <p:cNvPr id="164" name="Right Arrow 163">
            <a:extLst>
              <a:ext uri="{FF2B5EF4-FFF2-40B4-BE49-F238E27FC236}">
                <a16:creationId xmlns:a16="http://schemas.microsoft.com/office/drawing/2014/main" id="{97C36E57-0CF8-A940-B56F-9A6A55571D23}"/>
              </a:ext>
            </a:extLst>
          </p:cNvPr>
          <p:cNvSpPr/>
          <p:nvPr/>
        </p:nvSpPr>
        <p:spPr>
          <a:xfrm>
            <a:off x="6140796" y="3512064"/>
            <a:ext cx="300207" cy="248673"/>
          </a:xfrm>
          <a:prstGeom prst="rightArrow">
            <a:avLst/>
          </a:prstGeom>
          <a:solidFill>
            <a:srgbClr val="5B9BD5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sz="2400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8E933670-9B57-E94E-8278-3106312308E6}"/>
              </a:ext>
            </a:extLst>
          </p:cNvPr>
          <p:cNvSpPr/>
          <p:nvPr/>
        </p:nvSpPr>
        <p:spPr>
          <a:xfrm>
            <a:off x="8488846" y="2804671"/>
            <a:ext cx="389101" cy="191822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PIC-SURE  API</a:t>
            </a:r>
          </a:p>
        </p:txBody>
      </p:sp>
      <p:sp>
        <p:nvSpPr>
          <p:cNvPr id="51" name="Right Arrow 50">
            <a:extLst>
              <a:ext uri="{FF2B5EF4-FFF2-40B4-BE49-F238E27FC236}">
                <a16:creationId xmlns:a16="http://schemas.microsoft.com/office/drawing/2014/main" id="{668E8DC1-7333-E442-AA1E-312CD0F3BFD9}"/>
              </a:ext>
            </a:extLst>
          </p:cNvPr>
          <p:cNvSpPr/>
          <p:nvPr/>
        </p:nvSpPr>
        <p:spPr>
          <a:xfrm rot="729765">
            <a:off x="8921112" y="3724272"/>
            <a:ext cx="300207" cy="248673"/>
          </a:xfrm>
          <a:prstGeom prst="rightArrow">
            <a:avLst/>
          </a:prstGeom>
          <a:solidFill>
            <a:srgbClr val="5B9BD5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sz="2400" kern="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C2E04167-7C4B-DF49-A3D3-FB67A58A39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73986" y="2524422"/>
            <a:ext cx="1221962" cy="219953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851C5788-71F0-9544-A3EA-7639B304C166}"/>
              </a:ext>
            </a:extLst>
          </p:cNvPr>
          <p:cNvSpPr/>
          <p:nvPr/>
        </p:nvSpPr>
        <p:spPr>
          <a:xfrm>
            <a:off x="4043780" y="4187235"/>
            <a:ext cx="1112269" cy="782397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</a:rPr>
              <a:t>MedCo</a:t>
            </a:r>
            <a:r>
              <a:rPr lang="en-US" sz="1600" dirty="0">
                <a:solidFill>
                  <a:schemeClr val="tx1"/>
                </a:solidFill>
              </a:rPr>
              <a:t> ETL</a:t>
            </a:r>
          </a:p>
        </p:txBody>
      </p:sp>
    </p:spTree>
    <p:extLst>
      <p:ext uri="{BB962C8B-B14F-4D97-AF65-F5344CB8AC3E}">
        <p14:creationId xmlns:p14="http://schemas.microsoft.com/office/powerpoint/2010/main" val="9630583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5BA93-0C41-D64B-BFAE-F03AD41DD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5818"/>
            <a:ext cx="10515600" cy="1325563"/>
          </a:xfrm>
        </p:spPr>
        <p:txBody>
          <a:bodyPr/>
          <a:lstStyle/>
          <a:p>
            <a:r>
              <a:rPr lang="en-US" b="1" dirty="0" err="1"/>
              <a:t>MedCo</a:t>
            </a:r>
            <a:r>
              <a:rPr lang="en-US" b="1" dirty="0"/>
              <a:t> Web site and documentation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A3218C-D79B-5C4A-91CD-DB0AA4ECD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39E5B-31A4-1545-A12A-6B2470E2FC1F}" type="slidenum">
              <a:rPr lang="en-US" smtClean="0"/>
              <a:t>15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7511B6-E1B3-8D4F-80E2-0FD39FC8C875}"/>
              </a:ext>
            </a:extLst>
          </p:cNvPr>
          <p:cNvSpPr txBox="1"/>
          <p:nvPr/>
        </p:nvSpPr>
        <p:spPr>
          <a:xfrm>
            <a:off x="526407" y="1161326"/>
            <a:ext cx="26257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hlinkClick r:id="rId3"/>
              </a:rPr>
              <a:t>https://medco.epfl.ch/</a:t>
            </a:r>
            <a:r>
              <a:rPr lang="en-US" sz="2000" dirty="0"/>
              <a:t>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1A2C06C-DECF-E54C-8AAF-7F22B64B1A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2642" y="2391447"/>
            <a:ext cx="6035488" cy="293529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0DE3E3B-AF21-2D41-A769-D53D8B853A74}"/>
              </a:ext>
            </a:extLst>
          </p:cNvPr>
          <p:cNvSpPr txBox="1"/>
          <p:nvPr/>
        </p:nvSpPr>
        <p:spPr>
          <a:xfrm>
            <a:off x="6259657" y="1899411"/>
            <a:ext cx="5561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5"/>
              </a:rPr>
              <a:t>https://lca1.github.io/medco-documentation/index.html</a:t>
            </a:r>
            <a:r>
              <a:rPr lang="en-US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5086C8-AC7F-D842-97F5-05149A71E21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3238" y="1727635"/>
            <a:ext cx="5390897" cy="458925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793960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4F10B2-04D1-604D-AB9D-D0B9467D01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D8C1B-FC92-CB48-B332-82F75D064A70}" type="slidenum">
              <a:rPr lang="en-US" b="1" smtClean="0">
                <a:solidFill>
                  <a:schemeClr val="tx1"/>
                </a:solidFill>
              </a:rPr>
              <a:t>16</a:t>
            </a:fld>
            <a:endParaRPr lang="en-US" b="1" dirty="0">
              <a:solidFill>
                <a:schemeClr val="tx1"/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DECF7C5-6436-AE4D-A6EE-48A1149E182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6664" y="1261367"/>
            <a:ext cx="1070408" cy="109592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9401FDE-4DE2-2D46-8D95-1D3C495CD23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05843" y="1913365"/>
            <a:ext cx="723338" cy="66579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6C4B77D-7AC1-1D4D-8B83-CD5C43F3A8E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26505" y="3858776"/>
            <a:ext cx="665798" cy="665798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DE4AB9A-0779-AB47-A12E-1145243DF449}"/>
              </a:ext>
            </a:extLst>
          </p:cNvPr>
          <p:cNvCxnSpPr>
            <a:cxnSpLocks/>
          </p:cNvCxnSpPr>
          <p:nvPr/>
        </p:nvCxnSpPr>
        <p:spPr>
          <a:xfrm flipV="1">
            <a:off x="3325355" y="2579163"/>
            <a:ext cx="885414" cy="735624"/>
          </a:xfrm>
          <a:prstGeom prst="line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2D50EE6-DBA3-8540-8E98-D07B6E044B63}"/>
              </a:ext>
            </a:extLst>
          </p:cNvPr>
          <p:cNvCxnSpPr>
            <a:cxnSpLocks/>
          </p:cNvCxnSpPr>
          <p:nvPr/>
        </p:nvCxnSpPr>
        <p:spPr>
          <a:xfrm flipH="1">
            <a:off x="4046422" y="2732781"/>
            <a:ext cx="289177" cy="1053926"/>
          </a:xfrm>
          <a:prstGeom prst="line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B099865-25A5-8744-9FC0-890997FC1F43}"/>
              </a:ext>
            </a:extLst>
          </p:cNvPr>
          <p:cNvCxnSpPr>
            <a:cxnSpLocks/>
          </p:cNvCxnSpPr>
          <p:nvPr/>
        </p:nvCxnSpPr>
        <p:spPr>
          <a:xfrm>
            <a:off x="3609888" y="2583906"/>
            <a:ext cx="889908" cy="701350"/>
          </a:xfrm>
          <a:prstGeom prst="line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FB68B39-AB2B-B440-BF43-7111C03CFB21}"/>
              </a:ext>
            </a:extLst>
          </p:cNvPr>
          <p:cNvCxnSpPr>
            <a:cxnSpLocks/>
            <a:stCxn id="63" idx="0"/>
          </p:cNvCxnSpPr>
          <p:nvPr/>
        </p:nvCxnSpPr>
        <p:spPr>
          <a:xfrm flipH="1" flipV="1">
            <a:off x="4152353" y="4536032"/>
            <a:ext cx="201986" cy="289744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BD173B2E-EE6F-974A-87C5-19C950412639}"/>
              </a:ext>
            </a:extLst>
          </p:cNvPr>
          <p:cNvSpPr txBox="1"/>
          <p:nvPr/>
        </p:nvSpPr>
        <p:spPr>
          <a:xfrm>
            <a:off x="5212610" y="4740258"/>
            <a:ext cx="15383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Clinical Site (CS) 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6EF06BD-1633-9246-9552-5F55BC3985B2}"/>
              </a:ext>
            </a:extLst>
          </p:cNvPr>
          <p:cNvSpPr txBox="1"/>
          <p:nvPr/>
        </p:nvSpPr>
        <p:spPr>
          <a:xfrm>
            <a:off x="5246476" y="1981201"/>
            <a:ext cx="15798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Clinical Site (CS)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FE78C87-9C08-A546-8E11-D3340408836D}"/>
              </a:ext>
            </a:extLst>
          </p:cNvPr>
          <p:cNvSpPr txBox="1"/>
          <p:nvPr/>
        </p:nvSpPr>
        <p:spPr>
          <a:xfrm>
            <a:off x="1067084" y="2179407"/>
            <a:ext cx="15027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Clinical Site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3A03B807-FBA3-EB41-B0C6-2B1593113CF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91986" y="3095180"/>
            <a:ext cx="723338" cy="665798"/>
          </a:xfrm>
          <a:prstGeom prst="rect">
            <a:avLst/>
          </a:prstGeom>
        </p:spPr>
      </p:pic>
      <p:sp>
        <p:nvSpPr>
          <p:cNvPr id="40" name="Title 1">
            <a:extLst>
              <a:ext uri="{FF2B5EF4-FFF2-40B4-BE49-F238E27FC236}">
                <a16:creationId xmlns:a16="http://schemas.microsoft.com/office/drawing/2014/main" id="{D5A655C1-AEDB-9A46-BC98-747DE37CB4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05328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What will happen in the demo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179A3814-CBBE-3E4F-BEBE-4BAC183FFC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5027" y="4874584"/>
            <a:ext cx="966029" cy="966029"/>
          </a:xfrm>
          <a:prstGeom prst="rect">
            <a:avLst/>
          </a:prstGeom>
        </p:spPr>
      </p:pic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E6328973-2083-0B43-A422-0679EE7C4404}"/>
              </a:ext>
            </a:extLst>
          </p:cNvPr>
          <p:cNvCxnSpPr>
            <a:cxnSpLocks/>
          </p:cNvCxnSpPr>
          <p:nvPr/>
        </p:nvCxnSpPr>
        <p:spPr>
          <a:xfrm flipV="1">
            <a:off x="1586354" y="3736754"/>
            <a:ext cx="979136" cy="1075893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0E5FCF1F-4B88-0B41-9B8A-42567D92AC3F}"/>
              </a:ext>
            </a:extLst>
          </p:cNvPr>
          <p:cNvSpPr txBox="1"/>
          <p:nvPr/>
        </p:nvSpPr>
        <p:spPr>
          <a:xfrm>
            <a:off x="191007" y="4803942"/>
            <a:ext cx="916351" cy="369332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1. &amp; 2.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0F8FB4D-E3BF-2241-BDBA-70DD48C0508D}"/>
              </a:ext>
            </a:extLst>
          </p:cNvPr>
          <p:cNvSpPr txBox="1"/>
          <p:nvPr/>
        </p:nvSpPr>
        <p:spPr>
          <a:xfrm>
            <a:off x="7343854" y="1639055"/>
            <a:ext cx="379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1.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980BD19-AC46-9547-890B-3D62FDBA85EB}"/>
              </a:ext>
            </a:extLst>
          </p:cNvPr>
          <p:cNvSpPr txBox="1"/>
          <p:nvPr/>
        </p:nvSpPr>
        <p:spPr>
          <a:xfrm>
            <a:off x="7657040" y="1647457"/>
            <a:ext cx="43121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The querier fetches the genomic IDs (numeric representation for a genomic variant) that match his/her query.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DC897E7-AB3D-304E-B817-3BDA060CCE5B}"/>
              </a:ext>
            </a:extLst>
          </p:cNvPr>
          <p:cNvSpPr txBox="1"/>
          <p:nvPr/>
        </p:nvSpPr>
        <p:spPr>
          <a:xfrm>
            <a:off x="7343855" y="2560686"/>
            <a:ext cx="379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2.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7263C55-7012-BD44-92A0-E2C7B6F5EB1E}"/>
              </a:ext>
            </a:extLst>
          </p:cNvPr>
          <p:cNvSpPr txBox="1"/>
          <p:nvPr/>
        </p:nvSpPr>
        <p:spPr>
          <a:xfrm>
            <a:off x="7631267" y="2550075"/>
            <a:ext cx="43379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Both the genomic IDs and the clinical attributes (e.g., Cutaneous Melanoma = TRUE) are encrypted.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2C19ABA-4EC8-4242-A56E-C107C6BD3B8D}"/>
              </a:ext>
            </a:extLst>
          </p:cNvPr>
          <p:cNvSpPr txBox="1"/>
          <p:nvPr/>
        </p:nvSpPr>
        <p:spPr>
          <a:xfrm>
            <a:off x="7360788" y="3472563"/>
            <a:ext cx="379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3.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274762B-E485-9F4A-A53E-F1BBC1453F2B}"/>
              </a:ext>
            </a:extLst>
          </p:cNvPr>
          <p:cNvSpPr txBox="1"/>
          <p:nvPr/>
        </p:nvSpPr>
        <p:spPr>
          <a:xfrm>
            <a:off x="7631267" y="3478885"/>
            <a:ext cx="43379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The query is sent to a node (e.g. that can belong to a CS or another entity). </a:t>
            </a:r>
          </a:p>
          <a:p>
            <a:endParaRPr lang="en-US" b="1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A9EC715-705B-9843-8F16-D4CED26D3DF2}"/>
              </a:ext>
            </a:extLst>
          </p:cNvPr>
          <p:cNvSpPr txBox="1"/>
          <p:nvPr/>
        </p:nvSpPr>
        <p:spPr>
          <a:xfrm>
            <a:off x="7343854" y="4143494"/>
            <a:ext cx="379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4.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67092C0-2241-8D4C-B55D-4363925788F1}"/>
              </a:ext>
            </a:extLst>
          </p:cNvPr>
          <p:cNvSpPr txBox="1"/>
          <p:nvPr/>
        </p:nvSpPr>
        <p:spPr>
          <a:xfrm>
            <a:off x="7610270" y="5624848"/>
            <a:ext cx="43588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The results, which are still encrypted, are sent to the querier that can decrypt them.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40C04A4-EBCA-4A45-85EF-8B8737349E4E}"/>
              </a:ext>
            </a:extLst>
          </p:cNvPr>
          <p:cNvSpPr txBox="1"/>
          <p:nvPr/>
        </p:nvSpPr>
        <p:spPr>
          <a:xfrm>
            <a:off x="7657040" y="925702"/>
            <a:ext cx="43121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Each CS encrypts and stores their data locally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CB9A127D-D754-FC40-8464-DFEE143BD3A9}"/>
              </a:ext>
            </a:extLst>
          </p:cNvPr>
          <p:cNvSpPr txBox="1"/>
          <p:nvPr/>
        </p:nvSpPr>
        <p:spPr>
          <a:xfrm>
            <a:off x="7343853" y="923777"/>
            <a:ext cx="369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0.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470B3994-A532-5441-9EB9-4ED5E8A8F198}"/>
              </a:ext>
            </a:extLst>
          </p:cNvPr>
          <p:cNvSpPr txBox="1"/>
          <p:nvPr/>
        </p:nvSpPr>
        <p:spPr>
          <a:xfrm>
            <a:off x="1918054" y="3576312"/>
            <a:ext cx="390453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3.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58E4FF6F-756A-0842-9969-C7C6FAEFDB85}"/>
              </a:ext>
            </a:extLst>
          </p:cNvPr>
          <p:cNvSpPr txBox="1"/>
          <p:nvPr/>
        </p:nvSpPr>
        <p:spPr>
          <a:xfrm>
            <a:off x="2338110" y="4375199"/>
            <a:ext cx="390453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5.</a:t>
            </a: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A0E34989-E4BE-154F-A301-9CCBB934A762}"/>
              </a:ext>
            </a:extLst>
          </p:cNvPr>
          <p:cNvCxnSpPr>
            <a:cxnSpLocks/>
          </p:cNvCxnSpPr>
          <p:nvPr/>
        </p:nvCxnSpPr>
        <p:spPr>
          <a:xfrm flipH="1">
            <a:off x="1636176" y="3884827"/>
            <a:ext cx="1077718" cy="1193985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D164D28B-96F7-5B4C-84D9-6738168D8768}"/>
              </a:ext>
            </a:extLst>
          </p:cNvPr>
          <p:cNvSpPr txBox="1"/>
          <p:nvPr/>
        </p:nvSpPr>
        <p:spPr>
          <a:xfrm>
            <a:off x="3686998" y="3043108"/>
            <a:ext cx="390453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4.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9106CF88-EBCE-1043-8089-E87FA45A5889}"/>
              </a:ext>
            </a:extLst>
          </p:cNvPr>
          <p:cNvSpPr/>
          <p:nvPr/>
        </p:nvSpPr>
        <p:spPr>
          <a:xfrm>
            <a:off x="7631267" y="4145854"/>
            <a:ext cx="43379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The query is broadcast to the other nodes. The encrypted values are matched to the values in each of the CSs’ databases (using a series of protocols that are collectively executed by all the nodes). 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21D4C741-A487-3A43-936D-DDD0A798CA6E}"/>
              </a:ext>
            </a:extLst>
          </p:cNvPr>
          <p:cNvSpPr txBox="1"/>
          <p:nvPr/>
        </p:nvSpPr>
        <p:spPr>
          <a:xfrm>
            <a:off x="7360787" y="5628014"/>
            <a:ext cx="379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5.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8E9AB50A-EBFD-4B40-AF6A-231F82127766}"/>
              </a:ext>
            </a:extLst>
          </p:cNvPr>
          <p:cNvSpPr txBox="1"/>
          <p:nvPr/>
        </p:nvSpPr>
        <p:spPr>
          <a:xfrm>
            <a:off x="907445" y="1199374"/>
            <a:ext cx="369219" cy="369332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0.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1D750765-6A78-494E-8931-FC59F6C7DFE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01217" y="1036763"/>
            <a:ext cx="1070408" cy="1095920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D8EBB72F-64DC-3E43-A5BB-A38C0735C60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55618" y="3814060"/>
            <a:ext cx="1070408" cy="1095920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27961DAB-BDB2-EF4C-A566-BCF622081E1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6392" y="2750639"/>
            <a:ext cx="1070408" cy="1095920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99BDCC93-DEF1-9B46-B378-5C7C56D7B9C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9135" y="4825776"/>
            <a:ext cx="1070408" cy="1095920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0F3CFFA5-17CD-1F41-80F2-92C09633BC3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32202" y="1949833"/>
            <a:ext cx="665798" cy="665798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58DDD6E4-BD2B-E840-A78F-EB7A65552F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49237" y="3219029"/>
            <a:ext cx="665798" cy="665798"/>
          </a:xfrm>
          <a:prstGeom prst="rect">
            <a:avLst/>
          </a:prstGeom>
        </p:spPr>
      </p:pic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6BBFCA5D-C74A-4C4A-BC54-72F327D37E82}"/>
              </a:ext>
            </a:extLst>
          </p:cNvPr>
          <p:cNvCxnSpPr>
            <a:cxnSpLocks/>
            <a:stCxn id="62" idx="3"/>
            <a:endCxn id="37" idx="1"/>
          </p:cNvCxnSpPr>
          <p:nvPr/>
        </p:nvCxnSpPr>
        <p:spPr>
          <a:xfrm>
            <a:off x="1836800" y="3298599"/>
            <a:ext cx="755186" cy="12948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EDFA09B8-4B98-5947-B479-4F84BE84D229}"/>
              </a:ext>
            </a:extLst>
          </p:cNvPr>
          <p:cNvCxnSpPr>
            <a:cxnSpLocks/>
          </p:cNvCxnSpPr>
          <p:nvPr/>
        </p:nvCxnSpPr>
        <p:spPr>
          <a:xfrm flipH="1" flipV="1">
            <a:off x="3381662" y="2663757"/>
            <a:ext cx="378399" cy="1118208"/>
          </a:xfrm>
          <a:prstGeom prst="line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Oval 97">
            <a:extLst>
              <a:ext uri="{FF2B5EF4-FFF2-40B4-BE49-F238E27FC236}">
                <a16:creationId xmlns:a16="http://schemas.microsoft.com/office/drawing/2014/main" id="{4FD5CB61-21CA-9C43-B2BA-1CF82A264B05}"/>
              </a:ext>
            </a:extLst>
          </p:cNvPr>
          <p:cNvSpPr/>
          <p:nvPr/>
        </p:nvSpPr>
        <p:spPr>
          <a:xfrm>
            <a:off x="2293811" y="1490997"/>
            <a:ext cx="3240000" cy="3240000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170AE7B5-5F03-7144-820F-5A0AF272EE8D}"/>
              </a:ext>
            </a:extLst>
          </p:cNvPr>
          <p:cNvCxnSpPr>
            <a:cxnSpLocks/>
          </p:cNvCxnSpPr>
          <p:nvPr/>
        </p:nvCxnSpPr>
        <p:spPr>
          <a:xfrm flipH="1" flipV="1">
            <a:off x="5118530" y="3781965"/>
            <a:ext cx="356290" cy="259263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B939BD08-DD46-9A4F-A920-BC61714FBE41}"/>
              </a:ext>
            </a:extLst>
          </p:cNvPr>
          <p:cNvSpPr txBox="1"/>
          <p:nvPr/>
        </p:nvSpPr>
        <p:spPr>
          <a:xfrm>
            <a:off x="3527988" y="5752419"/>
            <a:ext cx="16534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Clinical Site (CS)</a:t>
            </a:r>
          </a:p>
        </p:txBody>
      </p: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E12DB94F-BF25-A84C-9F60-B61AE1257672}"/>
              </a:ext>
            </a:extLst>
          </p:cNvPr>
          <p:cNvCxnSpPr>
            <a:cxnSpLocks/>
          </p:cNvCxnSpPr>
          <p:nvPr/>
        </p:nvCxnSpPr>
        <p:spPr>
          <a:xfrm flipH="1">
            <a:off x="4889543" y="1875592"/>
            <a:ext cx="499709" cy="327702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274E04B2-A14B-1045-98F9-1BB8EE04FABD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2433486" y="2168307"/>
            <a:ext cx="572357" cy="77957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TextBox 116">
            <a:extLst>
              <a:ext uri="{FF2B5EF4-FFF2-40B4-BE49-F238E27FC236}">
                <a16:creationId xmlns:a16="http://schemas.microsoft.com/office/drawing/2014/main" id="{77C2FA13-57C7-0E45-A408-CC2696C734A1}"/>
              </a:ext>
            </a:extLst>
          </p:cNvPr>
          <p:cNvSpPr txBox="1"/>
          <p:nvPr/>
        </p:nvSpPr>
        <p:spPr>
          <a:xfrm>
            <a:off x="600544" y="3652571"/>
            <a:ext cx="13832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Clinical Site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2E5E96D8-65D0-0942-9402-03805D76E969}"/>
              </a:ext>
            </a:extLst>
          </p:cNvPr>
          <p:cNvSpPr txBox="1"/>
          <p:nvPr/>
        </p:nvSpPr>
        <p:spPr>
          <a:xfrm>
            <a:off x="6588519" y="1076701"/>
            <a:ext cx="369219" cy="369332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0.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8F742F15-3178-744E-847D-F55A15398367}"/>
              </a:ext>
            </a:extLst>
          </p:cNvPr>
          <p:cNvSpPr txBox="1"/>
          <p:nvPr/>
        </p:nvSpPr>
        <p:spPr>
          <a:xfrm>
            <a:off x="399086" y="2692273"/>
            <a:ext cx="369219" cy="369332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0.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C72E7B47-F280-BB43-A026-F6A2C7A0D032}"/>
              </a:ext>
            </a:extLst>
          </p:cNvPr>
          <p:cNvSpPr txBox="1"/>
          <p:nvPr/>
        </p:nvSpPr>
        <p:spPr>
          <a:xfrm>
            <a:off x="6312296" y="3632379"/>
            <a:ext cx="369219" cy="369332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0.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E94D9DDB-551E-194A-A9AD-A70BFB9578B4}"/>
              </a:ext>
            </a:extLst>
          </p:cNvPr>
          <p:cNvSpPr txBox="1"/>
          <p:nvPr/>
        </p:nvSpPr>
        <p:spPr>
          <a:xfrm>
            <a:off x="5017739" y="5253664"/>
            <a:ext cx="369219" cy="369332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0.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41FACEAB-0C2E-B441-B74D-E62F57E86042}"/>
              </a:ext>
            </a:extLst>
          </p:cNvPr>
          <p:cNvSpPr txBox="1"/>
          <p:nvPr/>
        </p:nvSpPr>
        <p:spPr>
          <a:xfrm>
            <a:off x="1153907" y="5890506"/>
            <a:ext cx="19891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Querier/Researcher</a:t>
            </a:r>
          </a:p>
        </p:txBody>
      </p: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AA86A616-2212-A849-B695-CEB4A80007E0}"/>
              </a:ext>
            </a:extLst>
          </p:cNvPr>
          <p:cNvCxnSpPr/>
          <p:nvPr/>
        </p:nvCxnSpPr>
        <p:spPr>
          <a:xfrm>
            <a:off x="7343853" y="1610503"/>
            <a:ext cx="4512904" cy="0"/>
          </a:xfrm>
          <a:prstGeom prst="line">
            <a:avLst/>
          </a:prstGeom>
          <a:ln w="222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TextBox 125">
            <a:extLst>
              <a:ext uri="{FF2B5EF4-FFF2-40B4-BE49-F238E27FC236}">
                <a16:creationId xmlns:a16="http://schemas.microsoft.com/office/drawing/2014/main" id="{5D875485-1AC3-D14A-AE84-7B0B3A7A738B}"/>
              </a:ext>
            </a:extLst>
          </p:cNvPr>
          <p:cNvSpPr txBox="1"/>
          <p:nvPr/>
        </p:nvSpPr>
        <p:spPr>
          <a:xfrm>
            <a:off x="2340879" y="3736754"/>
            <a:ext cx="13832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Node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6499944E-4290-7143-8342-76994D71322D}"/>
              </a:ext>
            </a:extLst>
          </p:cNvPr>
          <p:cNvSpPr txBox="1"/>
          <p:nvPr/>
        </p:nvSpPr>
        <p:spPr>
          <a:xfrm>
            <a:off x="3819135" y="4177929"/>
            <a:ext cx="13832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Node</a:t>
            </a:r>
          </a:p>
        </p:txBody>
      </p:sp>
    </p:spTree>
    <p:extLst>
      <p:ext uri="{BB962C8B-B14F-4D97-AF65-F5344CB8AC3E}">
        <p14:creationId xmlns:p14="http://schemas.microsoft.com/office/powerpoint/2010/main" val="61644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C365AF-1949-0E4C-B16A-BD671845E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3AC1D-D485-5A41-8F89-2FE57B4CBE41}" type="slidenum">
              <a:rPr lang="en-US" smtClean="0"/>
              <a:t>17</a:t>
            </a:fld>
            <a:endParaRPr lang="en-US"/>
          </a:p>
        </p:txBody>
      </p:sp>
      <p:pic>
        <p:nvPicPr>
          <p:cNvPr id="7" name="h264-720p">
            <a:hlinkClick r:id="" action="ppaction://media"/>
            <a:extLst>
              <a:ext uri="{FF2B5EF4-FFF2-40B4-BE49-F238E27FC236}">
                <a16:creationId xmlns:a16="http://schemas.microsoft.com/office/drawing/2014/main" id="{71B1E8C8-FED0-554A-B318-58358CCA8F4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350" y="635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961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384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Picture 60">
            <a:extLst>
              <a:ext uri="{FF2B5EF4-FFF2-40B4-BE49-F238E27FC236}">
                <a16:creationId xmlns:a16="http://schemas.microsoft.com/office/drawing/2014/main" id="{28CF6909-ADBC-004B-8098-C2D4534AE4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74956" y="697744"/>
            <a:ext cx="6128768" cy="393992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185619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Test on clinical oncology use case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7F26E-CB91-FD4F-A614-E0501C4E2095}" type="slidenum">
              <a:rPr lang="en-US" smtClean="0"/>
              <a:t>18</a:t>
            </a:fld>
            <a:endParaRPr lang="en-US"/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19251CFB-8309-EE48-86E1-979113CF44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9443" y="2614099"/>
            <a:ext cx="5615238" cy="3609796"/>
          </a:xfrm>
          <a:prstGeom prst="rect">
            <a:avLst/>
          </a:prstGeom>
        </p:spPr>
      </p:pic>
      <p:sp>
        <p:nvSpPr>
          <p:cNvPr id="68" name="Content Placeholder 2">
            <a:extLst>
              <a:ext uri="{FF2B5EF4-FFF2-40B4-BE49-F238E27FC236}">
                <a16:creationId xmlns:a16="http://schemas.microsoft.com/office/drawing/2014/main" id="{3A8D16C6-86CA-C44D-997F-5AD05E63D7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891" y="986629"/>
            <a:ext cx="5425513" cy="1918594"/>
          </a:xfrm>
        </p:spPr>
        <p:txBody>
          <a:bodyPr>
            <a:normAutofit lnSpcReduction="10000"/>
          </a:bodyPr>
          <a:lstStyle/>
          <a:p>
            <a:r>
              <a:rPr lang="en-US" sz="2800" dirty="0"/>
              <a:t>Experimental Setup:</a:t>
            </a:r>
          </a:p>
          <a:p>
            <a:pPr lvl="1"/>
            <a:r>
              <a:rPr lang="en-US" sz="2400" dirty="0"/>
              <a:t> 3 clinical sites with one SPU each</a:t>
            </a:r>
          </a:p>
          <a:p>
            <a:pPr lvl="1"/>
            <a:r>
              <a:rPr lang="en-US" sz="2400" dirty="0"/>
              <a:t> 8,000 patients at each site with &gt;1 million clinical and genetic attributes from The Cancer Genome Atlas</a:t>
            </a:r>
          </a:p>
          <a:p>
            <a:pPr lvl="1"/>
            <a:endParaRPr lang="en-US" sz="2400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07C50292-3BF8-274C-864D-6D4643F46D50}"/>
              </a:ext>
            </a:extLst>
          </p:cNvPr>
          <p:cNvSpPr txBox="1"/>
          <p:nvPr/>
        </p:nvSpPr>
        <p:spPr>
          <a:xfrm>
            <a:off x="5964681" y="4914666"/>
            <a:ext cx="6032665" cy="1200329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Gill Sans" panose="020B0502020104020203" pitchFamily="34" charset="-79"/>
                <a:cs typeface="Gill Sans" panose="020B0502020104020203" pitchFamily="34" charset="-79"/>
              </a:rPr>
              <a:t>Query: “Number of patients with skin cutaneous melanoma AND a mutation in BRAF gene affecting the protein at position 600.”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78BA5FC9-1F73-9D44-ACEA-28AAF678C438}"/>
              </a:ext>
            </a:extLst>
          </p:cNvPr>
          <p:cNvSpPr/>
          <p:nvPr/>
        </p:nvSpPr>
        <p:spPr>
          <a:xfrm>
            <a:off x="0" y="6223895"/>
            <a:ext cx="1270506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HW/SW configuration: 3 servers (2.5.GHz Intel Xeon E5-2680 v3 CPU with 12 cores); 256GB of RAM; Postgres SQL; ElGamal on Ed25519 with 128 bits security; UnLynx library (</a:t>
            </a:r>
            <a:r>
              <a:rPr lang="en-US" sz="1200" dirty="0" err="1"/>
              <a:t>Froelicher</a:t>
            </a:r>
            <a:r>
              <a:rPr lang="en-US" sz="1200" dirty="0"/>
              <a:t> et al.’17)</a:t>
            </a:r>
          </a:p>
        </p:txBody>
      </p:sp>
    </p:spTree>
    <p:extLst>
      <p:ext uri="{BB962C8B-B14F-4D97-AF65-F5344CB8AC3E}">
        <p14:creationId xmlns:p14="http://schemas.microsoft.com/office/powerpoint/2010/main" val="22033480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22DB63-B745-874E-9EB0-F0CC66F9E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D8C1B-FC92-CB48-B332-82F75D064A70}" type="slidenum">
              <a:rPr lang="en-US" smtClean="0"/>
              <a:t>19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B433D6-CFBB-7D48-9D65-D24D959884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7187" y="949540"/>
            <a:ext cx="8737626" cy="577193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BA77ABCD-92DA-DF47-A600-D8C9231B76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85619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Query runtime break-down</a:t>
            </a:r>
          </a:p>
        </p:txBody>
      </p:sp>
    </p:spTree>
    <p:extLst>
      <p:ext uri="{BB962C8B-B14F-4D97-AF65-F5344CB8AC3E}">
        <p14:creationId xmlns:p14="http://schemas.microsoft.com/office/powerpoint/2010/main" val="11293560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7C246-AFDA-2E4D-832F-8D8F99A8533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50890" y="96403"/>
            <a:ext cx="11746455" cy="883530"/>
          </a:xfrm>
        </p:spPr>
        <p:txBody>
          <a:bodyPr>
            <a:normAutofit/>
          </a:bodyPr>
          <a:lstStyle/>
          <a:p>
            <a:r>
              <a:rPr lang="en-US" b="1" dirty="0" err="1"/>
              <a:t>MedCo</a:t>
            </a:r>
            <a:r>
              <a:rPr lang="en-US" b="1" dirty="0"/>
              <a:t>: Privacy-conscious medical data sharing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361905-76F6-024F-AFC7-850B738602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74688" y="1118814"/>
            <a:ext cx="5619102" cy="5184000"/>
          </a:xfrm>
        </p:spPr>
        <p:txBody>
          <a:bodyPr/>
          <a:lstStyle/>
          <a:p>
            <a:pPr marL="0" indent="0">
              <a:buNone/>
            </a:pPr>
            <a:r>
              <a:rPr lang="en-US" sz="3200" u="sng" dirty="0"/>
              <a:t>Main features</a:t>
            </a:r>
            <a:r>
              <a:rPr lang="en-US" sz="3200" dirty="0"/>
              <a:t>:</a:t>
            </a:r>
          </a:p>
          <a:p>
            <a:r>
              <a:rPr lang="en-US" sz="2800" b="1" dirty="0"/>
              <a:t>Secure outsourcing </a:t>
            </a:r>
            <a:r>
              <a:rPr lang="en-US" sz="2800" dirty="0"/>
              <a:t>enabled by </a:t>
            </a:r>
            <a:r>
              <a:rPr lang="en-US" sz="2800" b="1" dirty="0"/>
              <a:t>collective encryption </a:t>
            </a:r>
            <a:r>
              <a:rPr lang="en-US" sz="2800" dirty="0"/>
              <a:t>of the data</a:t>
            </a:r>
          </a:p>
          <a:p>
            <a:r>
              <a:rPr lang="en-US" sz="2800" b="1" dirty="0"/>
              <a:t>End-to-end data protection </a:t>
            </a:r>
            <a:r>
              <a:rPr lang="en-US" sz="2800" dirty="0"/>
              <a:t>through </a:t>
            </a:r>
            <a:r>
              <a:rPr lang="en-US" sz="2800" b="1" dirty="0"/>
              <a:t>homomorphic encryption</a:t>
            </a:r>
          </a:p>
          <a:p>
            <a:r>
              <a:rPr lang="en-US" sz="2800" dirty="0"/>
              <a:t>Compliance </a:t>
            </a:r>
            <a:r>
              <a:rPr lang="en-US" sz="2800" dirty="0" err="1"/>
              <a:t>wrt</a:t>
            </a:r>
            <a:r>
              <a:rPr lang="en-US" sz="2800" dirty="0"/>
              <a:t> to </a:t>
            </a:r>
            <a:r>
              <a:rPr lang="en-US" sz="2800" b="1" dirty="0"/>
              <a:t>regulations</a:t>
            </a:r>
            <a:r>
              <a:rPr lang="en-US" sz="2800" dirty="0"/>
              <a:t> (e.g., GDPR)</a:t>
            </a:r>
          </a:p>
          <a:p>
            <a:r>
              <a:rPr lang="en-US" sz="2800" b="1" dirty="0"/>
              <a:t>Increased flexibility and lower costs </a:t>
            </a:r>
            <a:r>
              <a:rPr lang="en-US" sz="2800" dirty="0" err="1"/>
              <a:t>wrt</a:t>
            </a:r>
            <a:r>
              <a:rPr lang="en-US" sz="2800" dirty="0"/>
              <a:t> standard approaches of data sharing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845FB2-952C-8945-BB99-848829F484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62D58BA-6B81-40E5-AC79-48265F8DE687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D0A933E-ED4D-F74A-8C2C-5296919E145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48525" y="2868513"/>
            <a:ext cx="1419708" cy="177964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CBFA9F7-EF8A-E84F-94AB-4D38D05C7F2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2784" y="3216069"/>
            <a:ext cx="747456" cy="7474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D8DCA5F-A438-C94D-886C-E08971A8EC2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5294" y="1570402"/>
            <a:ext cx="883700" cy="109592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150DCBD-1639-9B49-A052-F108B17E42B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06245" y="3783602"/>
            <a:ext cx="757330" cy="75733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2C8BAC2-D120-BB4A-AAB0-42064497872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18063" y="2327573"/>
            <a:ext cx="731553" cy="73155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BC71CD4-C97C-1241-874B-F2BAA1078C9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57636" y="2034713"/>
            <a:ext cx="665798" cy="66579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21BAD55-2D69-2746-91CD-1B78117C961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9505" y="3425435"/>
            <a:ext cx="665798" cy="665798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7FDE60D-BF78-A24E-932D-7519BFFE5A4F}"/>
              </a:ext>
            </a:extLst>
          </p:cNvPr>
          <p:cNvCxnSpPr>
            <a:cxnSpLocks/>
          </p:cNvCxnSpPr>
          <p:nvPr/>
        </p:nvCxnSpPr>
        <p:spPr>
          <a:xfrm flipV="1">
            <a:off x="1878070" y="2731564"/>
            <a:ext cx="634773" cy="684226"/>
          </a:xfrm>
          <a:prstGeom prst="line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F7B5269-9A37-5041-B49C-0374D1649D26}"/>
              </a:ext>
            </a:extLst>
          </p:cNvPr>
          <p:cNvCxnSpPr>
            <a:cxnSpLocks/>
          </p:cNvCxnSpPr>
          <p:nvPr/>
        </p:nvCxnSpPr>
        <p:spPr>
          <a:xfrm>
            <a:off x="2054471" y="3838199"/>
            <a:ext cx="647664" cy="1"/>
          </a:xfrm>
          <a:prstGeom prst="line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B7F62E5-5A7B-4E40-BAD2-2E4102F70D56}"/>
              </a:ext>
            </a:extLst>
          </p:cNvPr>
          <p:cNvCxnSpPr>
            <a:cxnSpLocks/>
          </p:cNvCxnSpPr>
          <p:nvPr/>
        </p:nvCxnSpPr>
        <p:spPr>
          <a:xfrm>
            <a:off x="2995795" y="2781831"/>
            <a:ext cx="312738" cy="412947"/>
          </a:xfrm>
          <a:prstGeom prst="line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D29EC2B-6E0C-2840-85BD-6D4C75A13214}"/>
              </a:ext>
            </a:extLst>
          </p:cNvPr>
          <p:cNvCxnSpPr>
            <a:cxnSpLocks/>
          </p:cNvCxnSpPr>
          <p:nvPr/>
        </p:nvCxnSpPr>
        <p:spPr>
          <a:xfrm flipH="1" flipV="1">
            <a:off x="4368233" y="4143416"/>
            <a:ext cx="246390" cy="98883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7FC67FE-185C-004B-A567-B2E5D0187540}"/>
              </a:ext>
            </a:extLst>
          </p:cNvPr>
          <p:cNvCxnSpPr>
            <a:cxnSpLocks/>
          </p:cNvCxnSpPr>
          <p:nvPr/>
        </p:nvCxnSpPr>
        <p:spPr>
          <a:xfrm flipH="1">
            <a:off x="4195133" y="2994821"/>
            <a:ext cx="230996" cy="269837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1EC153F-7C6A-1E41-8755-C25BA21E8E99}"/>
              </a:ext>
            </a:extLst>
          </p:cNvPr>
          <p:cNvCxnSpPr>
            <a:cxnSpLocks/>
          </p:cNvCxnSpPr>
          <p:nvPr/>
        </p:nvCxnSpPr>
        <p:spPr>
          <a:xfrm>
            <a:off x="1774352" y="2270769"/>
            <a:ext cx="570414" cy="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19533A36-C73D-1B43-889A-01F9F266393E}"/>
              </a:ext>
            </a:extLst>
          </p:cNvPr>
          <p:cNvSpPr txBox="1"/>
          <p:nvPr/>
        </p:nvSpPr>
        <p:spPr>
          <a:xfrm>
            <a:off x="2995795" y="4279068"/>
            <a:ext cx="1361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Cloud-based SPU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7EDF262-10D7-FD43-8158-F87D4CF47F49}"/>
              </a:ext>
            </a:extLst>
          </p:cNvPr>
          <p:cNvSpPr txBox="1"/>
          <p:nvPr/>
        </p:nvSpPr>
        <p:spPr>
          <a:xfrm>
            <a:off x="4459319" y="4626384"/>
            <a:ext cx="13832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Clinical Site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39265316-EB1F-F348-8A38-1A39F274BF4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18978" y="1916067"/>
            <a:ext cx="902214" cy="902214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8F292296-1244-AD4B-AFE5-A83013F75763}"/>
              </a:ext>
            </a:extLst>
          </p:cNvPr>
          <p:cNvSpPr txBox="1"/>
          <p:nvPr/>
        </p:nvSpPr>
        <p:spPr>
          <a:xfrm>
            <a:off x="4274349" y="3052049"/>
            <a:ext cx="13832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Clinical Site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88C6730-0E9D-3C45-B565-2F568B5A97DB}"/>
              </a:ext>
            </a:extLst>
          </p:cNvPr>
          <p:cNvSpPr txBox="1"/>
          <p:nvPr/>
        </p:nvSpPr>
        <p:spPr>
          <a:xfrm>
            <a:off x="488769" y="2496878"/>
            <a:ext cx="13832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Clinical Site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0D7F0D4-298B-B64B-8A13-67CBABEEA4F4}"/>
              </a:ext>
            </a:extLst>
          </p:cNvPr>
          <p:cNvSpPr txBox="1"/>
          <p:nvPr/>
        </p:nvSpPr>
        <p:spPr>
          <a:xfrm>
            <a:off x="2241653" y="1612304"/>
            <a:ext cx="18655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Governmental SPU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4C80162-7C3A-2D4A-A5E4-FCA5DD6A1E87}"/>
              </a:ext>
            </a:extLst>
          </p:cNvPr>
          <p:cNvSpPr txBox="1"/>
          <p:nvPr/>
        </p:nvSpPr>
        <p:spPr>
          <a:xfrm>
            <a:off x="362933" y="4014952"/>
            <a:ext cx="17327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Clinical Site with local SPU</a:t>
            </a:r>
          </a:p>
        </p:txBody>
      </p:sp>
      <p:pic>
        <p:nvPicPr>
          <p:cNvPr id="28" name="Shape 377">
            <a:extLst>
              <a:ext uri="{FF2B5EF4-FFF2-40B4-BE49-F238E27FC236}">
                <a16:creationId xmlns:a16="http://schemas.microsoft.com/office/drawing/2014/main" id="{69F6AFA1-4558-2A4C-8CEE-0537D7915827}"/>
              </a:ext>
            </a:extLst>
          </p:cNvPr>
          <p:cNvPicPr preferRelativeResize="0"/>
          <p:nvPr/>
        </p:nvPicPr>
        <p:blipFill rotWithShape="1">
          <a:blip r:embed="rId9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50288" y="2171390"/>
            <a:ext cx="480494" cy="4519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0FECF861-8034-2F4C-9174-C5FA04F0050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56797" y="3340461"/>
            <a:ext cx="665798" cy="665798"/>
          </a:xfrm>
          <a:prstGeom prst="rect">
            <a:avLst/>
          </a:prstGeom>
        </p:spPr>
      </p:pic>
      <p:pic>
        <p:nvPicPr>
          <p:cNvPr id="30" name="Shape 377">
            <a:extLst>
              <a:ext uri="{FF2B5EF4-FFF2-40B4-BE49-F238E27FC236}">
                <a16:creationId xmlns:a16="http://schemas.microsoft.com/office/drawing/2014/main" id="{CE074A29-B643-0F4C-83DC-8E8EB3F4F12E}"/>
              </a:ext>
            </a:extLst>
          </p:cNvPr>
          <p:cNvPicPr preferRelativeResize="0"/>
          <p:nvPr/>
        </p:nvPicPr>
        <p:blipFill rotWithShape="1">
          <a:blip r:embed="rId9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51170" y="3458414"/>
            <a:ext cx="480494" cy="4519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Shape 377">
            <a:extLst>
              <a:ext uri="{FF2B5EF4-FFF2-40B4-BE49-F238E27FC236}">
                <a16:creationId xmlns:a16="http://schemas.microsoft.com/office/drawing/2014/main" id="{FB8F1456-90C5-6A43-83D8-98ED0897BAAA}"/>
              </a:ext>
            </a:extLst>
          </p:cNvPr>
          <p:cNvPicPr preferRelativeResize="0"/>
          <p:nvPr/>
        </p:nvPicPr>
        <p:blipFill rotWithShape="1">
          <a:blip r:embed="rId9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72157" y="3557651"/>
            <a:ext cx="480494" cy="451902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A08FE03E-411E-394A-896B-EC75A1840830}"/>
              </a:ext>
            </a:extLst>
          </p:cNvPr>
          <p:cNvSpPr txBox="1"/>
          <p:nvPr/>
        </p:nvSpPr>
        <p:spPr>
          <a:xfrm>
            <a:off x="653419" y="5931463"/>
            <a:ext cx="108414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Raisaro JL, </a:t>
            </a:r>
            <a:r>
              <a:rPr lang="en-US" sz="1600" dirty="0" err="1"/>
              <a:t>Troncoso-Pastoriza</a:t>
            </a:r>
            <a:r>
              <a:rPr lang="en-US" sz="1600" dirty="0"/>
              <a:t> JR, </a:t>
            </a:r>
            <a:r>
              <a:rPr lang="en-US" sz="1600" dirty="0" err="1"/>
              <a:t>Misbach</a:t>
            </a:r>
            <a:r>
              <a:rPr lang="en-US" sz="1600" dirty="0"/>
              <a:t> M, Gomes de Sá ES, André J, </a:t>
            </a:r>
            <a:r>
              <a:rPr lang="en-US" sz="1600" dirty="0" err="1"/>
              <a:t>Pradervand</a:t>
            </a:r>
            <a:r>
              <a:rPr lang="en-US" sz="1600" dirty="0"/>
              <a:t> S, </a:t>
            </a:r>
            <a:r>
              <a:rPr lang="en-US" sz="1600" dirty="0" err="1"/>
              <a:t>Missiaglia</a:t>
            </a:r>
            <a:r>
              <a:rPr lang="en-US" sz="1600" dirty="0"/>
              <a:t> E, </a:t>
            </a:r>
            <a:r>
              <a:rPr lang="en-US" sz="1600" dirty="0" err="1"/>
              <a:t>Michielin</a:t>
            </a:r>
            <a:r>
              <a:rPr lang="en-US" sz="1600" dirty="0"/>
              <a:t> O, Ford BA, Hubaux JP. </a:t>
            </a:r>
            <a:r>
              <a:rPr lang="en-US" sz="1600" b="1" dirty="0"/>
              <a:t>MedCo: Enabling Secure and Privacy-Preserving Exploration of Distributed Clinical and Genomic Data</a:t>
            </a:r>
            <a:r>
              <a:rPr lang="en-US" sz="1600" dirty="0"/>
              <a:t>. Accepted for publication in IEEE/ACM Transactions in Computational Biology and Bioinformatics</a:t>
            </a:r>
          </a:p>
        </p:txBody>
      </p:sp>
    </p:spTree>
    <p:extLst>
      <p:ext uri="{BB962C8B-B14F-4D97-AF65-F5344CB8AC3E}">
        <p14:creationId xmlns:p14="http://schemas.microsoft.com/office/powerpoint/2010/main" val="23418229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772C55-6ED1-2248-A5E9-3E30160DA4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16" y="76919"/>
            <a:ext cx="10825783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/>
              <a:t>Step 2: Secure and Decentralized Computation on   the Selected Records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5D5369-D93F-A548-8199-144182480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7561A-3E7D-6D49-BCA3-56BA21A64E01}" type="slidenum">
              <a:rPr lang="en-US" smtClean="0"/>
              <a:t>20</a:t>
            </a:fld>
            <a:endParaRPr lang="en-US"/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6A794820-F24C-D246-8972-F4A1CA59062A}"/>
              </a:ext>
            </a:extLst>
          </p:cNvPr>
          <p:cNvSpPr/>
          <p:nvPr/>
        </p:nvSpPr>
        <p:spPr>
          <a:xfrm>
            <a:off x="13192971" y="4105601"/>
            <a:ext cx="3433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H" dirty="0"/>
              <a:t>…</a:t>
            </a:r>
            <a:endParaRPr lang="en-US" dirty="0"/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69CE84F8-8032-284D-AA85-6C6B68874F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017" y="1592708"/>
            <a:ext cx="10515600" cy="4351338"/>
          </a:xfrm>
        </p:spPr>
        <p:txBody>
          <a:bodyPr/>
          <a:lstStyle/>
          <a:p>
            <a:r>
              <a:rPr lang="en-US" dirty="0"/>
              <a:t>Features</a:t>
            </a:r>
          </a:p>
          <a:p>
            <a:pPr lvl="1"/>
            <a:r>
              <a:rPr lang="en-US" dirty="0"/>
              <a:t>Fully decentralized architecture</a:t>
            </a:r>
          </a:p>
          <a:p>
            <a:pPr lvl="1"/>
            <a:r>
              <a:rPr lang="en-US" dirty="0"/>
              <a:t>Data stay with each data provider</a:t>
            </a:r>
          </a:p>
          <a:p>
            <a:pPr lvl="1"/>
            <a:r>
              <a:rPr lang="en-US" dirty="0"/>
              <a:t>Resistance against colluding, malicious adversaries</a:t>
            </a:r>
          </a:p>
          <a:p>
            <a:r>
              <a:rPr lang="en-US" dirty="0"/>
              <a:t>Linear regression and logistic regression are computable under homomorphic encryption</a:t>
            </a:r>
          </a:p>
          <a:p>
            <a:r>
              <a:rPr lang="en-US" dirty="0"/>
              <a:t>Current research: extension to neural networks </a:t>
            </a:r>
          </a:p>
          <a:p>
            <a:r>
              <a:rPr lang="en-US" dirty="0"/>
              <a:t>More on this in a few months </a:t>
            </a:r>
            <a:r>
              <a:rPr lang="en-US" dirty="0">
                <a:sym typeface="Wingdings" pitchFamily="2" charset="2"/>
              </a:rPr>
              <a:t>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83849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>
            <a:extLst>
              <a:ext uri="{FF2B5EF4-FFF2-40B4-BE49-F238E27FC236}">
                <a16:creationId xmlns:a16="http://schemas.microsoft.com/office/drawing/2014/main" id="{BF722D0F-A006-7E4F-8AAE-9D15A3FD891E}"/>
              </a:ext>
            </a:extLst>
          </p:cNvPr>
          <p:cNvGrpSpPr/>
          <p:nvPr/>
        </p:nvGrpSpPr>
        <p:grpSpPr>
          <a:xfrm>
            <a:off x="2580300" y="2400525"/>
            <a:ext cx="7063434" cy="3731717"/>
            <a:chOff x="2580300" y="2400525"/>
            <a:chExt cx="7063434" cy="3731717"/>
          </a:xfrm>
        </p:grpSpPr>
        <p:pic>
          <p:nvPicPr>
            <p:cNvPr id="45" name="Picture 2" descr="DCC_BiomedIT.png">
              <a:extLst>
                <a:ext uri="{FF2B5EF4-FFF2-40B4-BE49-F238E27FC236}">
                  <a16:creationId xmlns:a16="http://schemas.microsoft.com/office/drawing/2014/main" id="{C53285F7-0D25-754C-998B-39677186A4C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80300" y="2400525"/>
              <a:ext cx="5371394" cy="36796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F5984606-EF48-F048-8876-075B3129FEB4}"/>
                </a:ext>
              </a:extLst>
            </p:cNvPr>
            <p:cNvSpPr/>
            <p:nvPr/>
          </p:nvSpPr>
          <p:spPr>
            <a:xfrm>
              <a:off x="3117273" y="3168795"/>
              <a:ext cx="488372" cy="49104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CFA1382F-FDDA-134E-8002-871B14B83AB0}"/>
                </a:ext>
              </a:extLst>
            </p:cNvPr>
            <p:cNvSpPr/>
            <p:nvPr/>
          </p:nvSpPr>
          <p:spPr>
            <a:xfrm>
              <a:off x="2883505" y="4225211"/>
              <a:ext cx="488372" cy="49104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51F1EF2B-86EA-3C40-80B4-88BF4D0FD4C8}"/>
                </a:ext>
              </a:extLst>
            </p:cNvPr>
            <p:cNvSpPr/>
            <p:nvPr/>
          </p:nvSpPr>
          <p:spPr>
            <a:xfrm>
              <a:off x="2849437" y="4106755"/>
              <a:ext cx="488372" cy="49104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2E1578FE-67B6-BB4C-AAF3-C60C58F854AB}"/>
                </a:ext>
              </a:extLst>
            </p:cNvPr>
            <p:cNvSpPr/>
            <p:nvPr/>
          </p:nvSpPr>
          <p:spPr>
            <a:xfrm>
              <a:off x="3260995" y="4768858"/>
              <a:ext cx="488372" cy="49104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3C96A423-B216-CA48-9F95-DC8A5228E1AE}"/>
                </a:ext>
              </a:extLst>
            </p:cNvPr>
            <p:cNvSpPr/>
            <p:nvPr/>
          </p:nvSpPr>
          <p:spPr>
            <a:xfrm rot="19460301">
              <a:off x="4191305" y="5594398"/>
              <a:ext cx="515907" cy="5378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42850DA9-8579-B841-8973-764C99A203E5}"/>
                </a:ext>
              </a:extLst>
            </p:cNvPr>
            <p:cNvSpPr/>
            <p:nvPr/>
          </p:nvSpPr>
          <p:spPr>
            <a:xfrm rot="18133211">
              <a:off x="4953739" y="5593933"/>
              <a:ext cx="488372" cy="5526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F2CF2AD6-BE48-AD4C-A88A-45214169A223}"/>
                </a:ext>
              </a:extLst>
            </p:cNvPr>
            <p:cNvSpPr/>
            <p:nvPr/>
          </p:nvSpPr>
          <p:spPr>
            <a:xfrm>
              <a:off x="5891442" y="4785543"/>
              <a:ext cx="488372" cy="49104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A997A4FA-9AAF-3947-9C91-B611B1E6C51F}"/>
                </a:ext>
              </a:extLst>
            </p:cNvPr>
            <p:cNvSpPr/>
            <p:nvPr/>
          </p:nvSpPr>
          <p:spPr>
            <a:xfrm>
              <a:off x="5347745" y="3006944"/>
              <a:ext cx="488372" cy="49104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B129FDE7-C90C-3C43-AF61-62F81382121E}"/>
                </a:ext>
              </a:extLst>
            </p:cNvPr>
            <p:cNvSpPr/>
            <p:nvPr/>
          </p:nvSpPr>
          <p:spPr>
            <a:xfrm>
              <a:off x="4125861" y="2404855"/>
              <a:ext cx="488372" cy="49104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C93B0A14-257F-C240-B6E4-497731D28AD4}"/>
                </a:ext>
              </a:extLst>
            </p:cNvPr>
            <p:cNvSpPr txBox="1"/>
            <p:nvPr/>
          </p:nvSpPr>
          <p:spPr>
            <a:xfrm>
              <a:off x="6561223" y="5693063"/>
              <a:ext cx="3082511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/>
                <a:t>DCC: Data Coordination Center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456DE2FA-0CBE-DF4D-AD83-B15770ED5800}"/>
                </a:ext>
              </a:extLst>
            </p:cNvPr>
            <p:cNvSpPr/>
            <p:nvPr/>
          </p:nvSpPr>
          <p:spPr>
            <a:xfrm>
              <a:off x="6120665" y="3252464"/>
              <a:ext cx="1482470" cy="14515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EDDD9D2B-19BF-584D-BE7E-A90AE4DB1256}"/>
                </a:ext>
              </a:extLst>
            </p:cNvPr>
            <p:cNvGrpSpPr/>
            <p:nvPr/>
          </p:nvGrpSpPr>
          <p:grpSpPr>
            <a:xfrm>
              <a:off x="5526898" y="3643728"/>
              <a:ext cx="801908" cy="719354"/>
              <a:chOff x="5526898" y="3643728"/>
              <a:chExt cx="801908" cy="719354"/>
            </a:xfrm>
          </p:grpSpPr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C29AD65E-C966-6241-B3B4-AD905BD040C7}"/>
                  </a:ext>
                </a:extLst>
              </p:cNvPr>
              <p:cNvSpPr/>
              <p:nvPr/>
            </p:nvSpPr>
            <p:spPr>
              <a:xfrm>
                <a:off x="5576140" y="3643728"/>
                <a:ext cx="703424" cy="719354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005C48D2-44FA-514B-B630-E424A35B9E7F}"/>
                  </a:ext>
                </a:extLst>
              </p:cNvPr>
              <p:cNvSpPr txBox="1"/>
              <p:nvPr/>
            </p:nvSpPr>
            <p:spPr>
              <a:xfrm>
                <a:off x="5526898" y="3779427"/>
                <a:ext cx="801908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IT</a:t>
                </a:r>
                <a:endParaRPr lang="en-US" sz="1200" dirty="0">
                  <a:solidFill>
                    <a:schemeClr val="bg1"/>
                  </a:solidFill>
                </a:endParaRPr>
              </a:p>
              <a:p>
                <a:pPr algn="ctr"/>
                <a:r>
                  <a:rPr lang="en-US" sz="1200" dirty="0">
                    <a:solidFill>
                      <a:schemeClr val="bg1"/>
                    </a:solidFill>
                  </a:rPr>
                  <a:t>Node</a:t>
                </a:r>
              </a:p>
            </p:txBody>
          </p:sp>
        </p:grp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593DD713-F3D6-6F44-BAA5-859EE81968CA}"/>
                </a:ext>
              </a:extLst>
            </p:cNvPr>
            <p:cNvSpPr/>
            <p:nvPr/>
          </p:nvSpPr>
          <p:spPr>
            <a:xfrm>
              <a:off x="4482229" y="2799593"/>
              <a:ext cx="703424" cy="71935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IT</a:t>
              </a:r>
            </a:p>
            <a:p>
              <a:pPr algn="ctr"/>
              <a:r>
                <a:rPr lang="en-US" sz="1100" dirty="0"/>
                <a:t>Node</a:t>
              </a:r>
              <a:endParaRPr lang="en-US" dirty="0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19969BC4-9E4B-3B42-853C-8FF6CD6D51A4}"/>
                </a:ext>
              </a:extLst>
            </p:cNvPr>
            <p:cNvSpPr/>
            <p:nvPr/>
          </p:nvSpPr>
          <p:spPr>
            <a:xfrm>
              <a:off x="3323370" y="3668812"/>
              <a:ext cx="703424" cy="71935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IT</a:t>
              </a:r>
            </a:p>
            <a:p>
              <a:pPr algn="ctr"/>
              <a:r>
                <a:rPr lang="en-US" sz="1100" dirty="0"/>
                <a:t>Node</a:t>
              </a:r>
            </a:p>
          </p:txBody>
        </p: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0CEFBE01-BF10-E444-8E6F-C4277D8DD3FF}"/>
                </a:ext>
              </a:extLst>
            </p:cNvPr>
            <p:cNvGrpSpPr/>
            <p:nvPr/>
          </p:nvGrpSpPr>
          <p:grpSpPr>
            <a:xfrm>
              <a:off x="5110812" y="4958202"/>
              <a:ext cx="801908" cy="719354"/>
              <a:chOff x="5526898" y="3643728"/>
              <a:chExt cx="801908" cy="719354"/>
            </a:xfrm>
          </p:grpSpPr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AAA26B53-9FBB-6646-A3D6-6C125768C440}"/>
                  </a:ext>
                </a:extLst>
              </p:cNvPr>
              <p:cNvSpPr/>
              <p:nvPr/>
            </p:nvSpPr>
            <p:spPr>
              <a:xfrm>
                <a:off x="5576140" y="3643728"/>
                <a:ext cx="703424" cy="719354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6936824C-145B-564D-8E06-497175AEDF97}"/>
                  </a:ext>
                </a:extLst>
              </p:cNvPr>
              <p:cNvSpPr txBox="1"/>
              <p:nvPr/>
            </p:nvSpPr>
            <p:spPr>
              <a:xfrm>
                <a:off x="5526898" y="3779427"/>
                <a:ext cx="801908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IT</a:t>
                </a:r>
                <a:endParaRPr lang="en-US" sz="1200" dirty="0">
                  <a:solidFill>
                    <a:schemeClr val="bg1"/>
                  </a:solidFill>
                </a:endParaRPr>
              </a:p>
              <a:p>
                <a:pPr algn="ctr"/>
                <a:r>
                  <a:rPr lang="en-US" sz="1200" dirty="0">
                    <a:solidFill>
                      <a:schemeClr val="bg1"/>
                    </a:solidFill>
                  </a:rPr>
                  <a:t>Node</a:t>
                </a:r>
              </a:p>
            </p:txBody>
          </p:sp>
        </p:grp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9EF09AD7-15AB-3E42-ABD8-A7C063B84655}"/>
                </a:ext>
              </a:extLst>
            </p:cNvPr>
            <p:cNvSpPr/>
            <p:nvPr/>
          </p:nvSpPr>
          <p:spPr>
            <a:xfrm>
              <a:off x="3787705" y="4951348"/>
              <a:ext cx="703424" cy="71935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IT</a:t>
              </a:r>
            </a:p>
            <a:p>
              <a:pPr algn="ctr"/>
              <a:r>
                <a:rPr lang="en-US" sz="1100" dirty="0"/>
                <a:t>Node</a:t>
              </a: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25E6D174-078F-3849-9D7C-1FA714B1CA60}"/>
                </a:ext>
              </a:extLst>
            </p:cNvPr>
            <p:cNvSpPr/>
            <p:nvPr/>
          </p:nvSpPr>
          <p:spPr>
            <a:xfrm>
              <a:off x="4540371" y="4048096"/>
              <a:ext cx="614846" cy="629972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DCC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053E17EC-DCDC-744D-BC37-9E3508B2DD6D}"/>
                </a:ext>
              </a:extLst>
            </p:cNvPr>
            <p:cNvSpPr txBox="1"/>
            <p:nvPr/>
          </p:nvSpPr>
          <p:spPr>
            <a:xfrm>
              <a:off x="4442765" y="4124273"/>
              <a:ext cx="8019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6" name="Title 5">
            <a:extLst>
              <a:ext uri="{FF2B5EF4-FFF2-40B4-BE49-F238E27FC236}">
                <a16:creationId xmlns:a16="http://schemas.microsoft.com/office/drawing/2014/main" id="{F8D90A3D-BC5F-424F-A46F-D8828164EB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283631"/>
          </a:xfrm>
        </p:spPr>
        <p:txBody>
          <a:bodyPr/>
          <a:lstStyle/>
          <a:p>
            <a:pPr algn="ctr"/>
            <a:r>
              <a:rPr lang="en-US" b="1" dirty="0"/>
              <a:t>DPPH – The Role of the </a:t>
            </a:r>
            <a:r>
              <a:rPr lang="en-US" b="1" dirty="0" err="1"/>
              <a:t>Blockchain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233AF1-77CF-EE45-95EB-DC84883006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7E961-4F0A-49DE-BBC5-E3B0E1E35DBD}" type="slidenum">
              <a:rPr lang="de-CH" smtClean="0"/>
              <a:t>21</a:t>
            </a:fld>
            <a:endParaRPr lang="de-CH" dirty="0"/>
          </a:p>
        </p:txBody>
      </p:sp>
      <p:pic>
        <p:nvPicPr>
          <p:cNvPr id="8" name="Picture 2" descr="ttps://marketplace.canva.com/MAB2sr5s7Q8/1/thumbnail/canva-business-people-design-person-icon--MAB2sr5s7">
            <a:extLst>
              <a:ext uri="{FF2B5EF4-FFF2-40B4-BE49-F238E27FC236}">
                <a16:creationId xmlns:a16="http://schemas.microsoft.com/office/drawing/2014/main" id="{063290C5-4E91-5D44-B6CD-7F86EB0383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1411" y="1438077"/>
            <a:ext cx="1004733" cy="1004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CC7796C-C37E-5249-BFC4-A00056925D6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16144" y="1482495"/>
            <a:ext cx="2328312" cy="1105891"/>
          </a:xfrm>
          <a:prstGeom prst="rect">
            <a:avLst/>
          </a:prstGeom>
          <a:ln>
            <a:solidFill>
              <a:schemeClr val="accent5">
                <a:lumMod val="50000"/>
              </a:schemeClr>
            </a:solidFill>
          </a:ln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3F37BB2E-0F60-324A-9D3C-39332A821C53}"/>
              </a:ext>
            </a:extLst>
          </p:cNvPr>
          <p:cNvCxnSpPr>
            <a:cxnSpLocks/>
            <a:stCxn id="11" idx="2"/>
          </p:cNvCxnSpPr>
          <p:nvPr/>
        </p:nvCxnSpPr>
        <p:spPr>
          <a:xfrm>
            <a:off x="2580300" y="2588386"/>
            <a:ext cx="1889618" cy="496239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EC35DB15-8793-7D43-A97F-BEF8E2EC05EE}"/>
              </a:ext>
            </a:extLst>
          </p:cNvPr>
          <p:cNvSpPr/>
          <p:nvPr/>
        </p:nvSpPr>
        <p:spPr>
          <a:xfrm>
            <a:off x="1416144" y="2015412"/>
            <a:ext cx="2328312" cy="572974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AC7FAFA0-1363-E945-805F-59CCE9F19D2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13680" y="2193764"/>
            <a:ext cx="758802" cy="261316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  <a:prstDash val="soli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</p:pic>
      <p:pic>
        <p:nvPicPr>
          <p:cNvPr id="2052" name="Picture 4" descr="Bildergebnis für jupyter notebook">
            <a:hlinkClick r:id="rId6"/>
            <a:extLst>
              <a:ext uri="{FF2B5EF4-FFF2-40B4-BE49-F238E27FC236}">
                <a16:creationId xmlns:a16="http://schemas.microsoft.com/office/drawing/2014/main" id="{16F08EE7-C752-8F4A-A775-CABB9AE16A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61646" y="2126707"/>
            <a:ext cx="395430" cy="39543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</p:pic>
      <p:pic>
        <p:nvPicPr>
          <p:cNvPr id="2054" name="Picture 6" descr="Bildergebnis für r studio">
            <a:hlinkClick r:id="rId8"/>
            <a:extLst>
              <a:ext uri="{FF2B5EF4-FFF2-40B4-BE49-F238E27FC236}">
                <a16:creationId xmlns:a16="http://schemas.microsoft.com/office/drawing/2014/main" id="{FF315FC9-641B-0546-BEAC-AE3291303E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846240" y="2213079"/>
            <a:ext cx="786764" cy="222685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D6DC2A50-2727-1042-991D-93B0CC47ABC5}"/>
              </a:ext>
            </a:extLst>
          </p:cNvPr>
          <p:cNvGrpSpPr/>
          <p:nvPr/>
        </p:nvGrpSpPr>
        <p:grpSpPr>
          <a:xfrm>
            <a:off x="4180326" y="1475964"/>
            <a:ext cx="1999989" cy="622913"/>
            <a:chOff x="4180326" y="1475964"/>
            <a:chExt cx="1999989" cy="622913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E0A12417-321B-C54D-8E07-1FA14D4AF1BA}"/>
                </a:ext>
              </a:extLst>
            </p:cNvPr>
            <p:cNvGrpSpPr/>
            <p:nvPr/>
          </p:nvGrpSpPr>
          <p:grpSpPr>
            <a:xfrm>
              <a:off x="4310299" y="1878549"/>
              <a:ext cx="1870016" cy="220328"/>
              <a:chOff x="4594455" y="1736257"/>
              <a:chExt cx="1870016" cy="220328"/>
            </a:xfrm>
          </p:grpSpPr>
          <p:pic>
            <p:nvPicPr>
              <p:cNvPr id="37" name="Picture 36">
                <a:extLst>
                  <a:ext uri="{FF2B5EF4-FFF2-40B4-BE49-F238E27FC236}">
                    <a16:creationId xmlns:a16="http://schemas.microsoft.com/office/drawing/2014/main" id="{C9CDF02E-EEE0-2048-BC3F-134992D373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594455" y="1736257"/>
                <a:ext cx="1016353" cy="220328"/>
              </a:xfrm>
              <a:prstGeom prst="rect">
                <a:avLst/>
              </a:prstGeom>
            </p:spPr>
          </p:pic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id="{ED32CBA2-BC54-6944-BDE4-896914C399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448118" y="1736257"/>
                <a:ext cx="1016353" cy="220328"/>
              </a:xfrm>
              <a:prstGeom prst="rect">
                <a:avLst/>
              </a:prstGeom>
            </p:spPr>
          </p:pic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E3CA139-B3AE-9D4A-A7B6-2E273FA1C57D}"/>
                </a:ext>
              </a:extLst>
            </p:cNvPr>
            <p:cNvSpPr txBox="1"/>
            <p:nvPr/>
          </p:nvSpPr>
          <p:spPr>
            <a:xfrm>
              <a:off x="4180326" y="1475964"/>
              <a:ext cx="194033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DPPH </a:t>
              </a:r>
              <a:r>
                <a:rPr lang="en-US" sz="2000" dirty="0" err="1"/>
                <a:t>Blockchain</a:t>
              </a:r>
              <a:endParaRPr lang="en-US" sz="2000" dirty="0"/>
            </a:p>
          </p:txBody>
        </p:sp>
      </p:grpSp>
      <p:pic>
        <p:nvPicPr>
          <p:cNvPr id="39" name="Picture 38">
            <a:extLst>
              <a:ext uri="{FF2B5EF4-FFF2-40B4-BE49-F238E27FC236}">
                <a16:creationId xmlns:a16="http://schemas.microsoft.com/office/drawing/2014/main" id="{A0B5F70E-6F41-8B4C-B874-0164B8998F43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2373" y="3258853"/>
            <a:ext cx="274135" cy="274135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7E437A29-FD76-044A-B6DD-AC3F478D5263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98082" y="4117262"/>
            <a:ext cx="274135" cy="274135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82419B91-EDB0-FB42-9988-6DB1E83A47C2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68012" y="5411115"/>
            <a:ext cx="274135" cy="274135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926CFBDC-1D55-FE4F-8CD5-519E189BF3BC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39862" y="5405730"/>
            <a:ext cx="274135" cy="274135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E985516-5DEB-AA43-989D-BEF9015165F2}"/>
              </a:ext>
            </a:extLst>
          </p:cNvPr>
          <p:cNvSpPr/>
          <p:nvPr/>
        </p:nvSpPr>
        <p:spPr>
          <a:xfrm>
            <a:off x="7665344" y="2256463"/>
            <a:ext cx="4338397" cy="3473740"/>
          </a:xfrm>
          <a:prstGeom prst="roundRect">
            <a:avLst/>
          </a:prstGeom>
          <a:solidFill>
            <a:srgbClr val="D7D6D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527BADCC-582D-7544-81A4-E541EB9C5C62}"/>
              </a:ext>
            </a:extLst>
          </p:cNvPr>
          <p:cNvSpPr/>
          <p:nvPr/>
        </p:nvSpPr>
        <p:spPr>
          <a:xfrm>
            <a:off x="9883329" y="3589478"/>
            <a:ext cx="1914221" cy="895704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/>
              <a:t>Inference resistance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55450D53-3241-224D-9CE3-EEC558013FFD}"/>
              </a:ext>
            </a:extLst>
          </p:cNvPr>
          <p:cNvSpPr/>
          <p:nvPr/>
        </p:nvSpPr>
        <p:spPr>
          <a:xfrm>
            <a:off x="7896363" y="4559090"/>
            <a:ext cx="1914221" cy="895704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/>
              <a:t>Provenance and Reproducibility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ACBC5790-D7D7-D441-8BA5-0381F5B36FA9}"/>
              </a:ext>
            </a:extLst>
          </p:cNvPr>
          <p:cNvSpPr/>
          <p:nvPr/>
        </p:nvSpPr>
        <p:spPr>
          <a:xfrm>
            <a:off x="7896363" y="3589478"/>
            <a:ext cx="1914221" cy="895704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/>
              <a:t>Immutable Log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1071F188-B20F-C24B-8667-7720C433AA71}"/>
              </a:ext>
            </a:extLst>
          </p:cNvPr>
          <p:cNvSpPr/>
          <p:nvPr/>
        </p:nvSpPr>
        <p:spPr>
          <a:xfrm>
            <a:off x="9883329" y="4559090"/>
            <a:ext cx="1914221" cy="895704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/>
              <a:t>Big Data Platform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B2C3733-A716-874F-9CBE-F85A0AB5A03F}"/>
              </a:ext>
            </a:extLst>
          </p:cNvPr>
          <p:cNvCxnSpPr>
            <a:cxnSpLocks/>
          </p:cNvCxnSpPr>
          <p:nvPr/>
        </p:nvCxnSpPr>
        <p:spPr>
          <a:xfrm flipV="1">
            <a:off x="6180315" y="2400525"/>
            <a:ext cx="1667241" cy="178959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A4E3314-2F41-3044-A21A-EDA83EB0C9C8}"/>
              </a:ext>
            </a:extLst>
          </p:cNvPr>
          <p:cNvCxnSpPr>
            <a:cxnSpLocks/>
            <a:stCxn id="72" idx="4"/>
          </p:cNvCxnSpPr>
          <p:nvPr/>
        </p:nvCxnSpPr>
        <p:spPr>
          <a:xfrm>
            <a:off x="5927852" y="4363082"/>
            <a:ext cx="2023842" cy="129057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4" name="Picture 83">
            <a:extLst>
              <a:ext uri="{FF2B5EF4-FFF2-40B4-BE49-F238E27FC236}">
                <a16:creationId xmlns:a16="http://schemas.microsoft.com/office/drawing/2014/main" id="{020D8255-DE68-114B-8DEF-AE5D3DDFFA09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17615" y="4150994"/>
            <a:ext cx="274135" cy="274135"/>
          </a:xfrm>
          <a:prstGeom prst="rect">
            <a:avLst/>
          </a:prstGeom>
        </p:spPr>
      </p:pic>
      <p:pic>
        <p:nvPicPr>
          <p:cNvPr id="85" name="Picture 84">
            <a:extLst>
              <a:ext uri="{FF2B5EF4-FFF2-40B4-BE49-F238E27FC236}">
                <a16:creationId xmlns:a16="http://schemas.microsoft.com/office/drawing/2014/main" id="{D0974054-7E10-CA4B-BCEF-B2CBD3D9BCD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314615" y="3714168"/>
            <a:ext cx="1137427" cy="1137427"/>
          </a:xfrm>
          <a:prstGeom prst="rect">
            <a:avLst/>
          </a:prstGeom>
        </p:spPr>
      </p:pic>
      <p:sp>
        <p:nvSpPr>
          <p:cNvPr id="19" name="Freeform 18">
            <a:extLst>
              <a:ext uri="{FF2B5EF4-FFF2-40B4-BE49-F238E27FC236}">
                <a16:creationId xmlns:a16="http://schemas.microsoft.com/office/drawing/2014/main" id="{0CFDE239-6AA8-D540-A3BF-0B57A7EAFF3A}"/>
              </a:ext>
            </a:extLst>
          </p:cNvPr>
          <p:cNvSpPr/>
          <p:nvPr/>
        </p:nvSpPr>
        <p:spPr>
          <a:xfrm>
            <a:off x="6162261" y="1957141"/>
            <a:ext cx="1669774" cy="2535346"/>
          </a:xfrm>
          <a:custGeom>
            <a:avLst/>
            <a:gdLst>
              <a:gd name="connsiteX0" fmla="*/ 1669774 w 1669774"/>
              <a:gd name="connsiteY0" fmla="*/ 2535346 h 2535346"/>
              <a:gd name="connsiteX1" fmla="*/ 1020417 w 1669774"/>
              <a:gd name="connsiteY1" fmla="*/ 1726963 h 2535346"/>
              <a:gd name="connsiteX2" fmla="*/ 596348 w 1669774"/>
              <a:gd name="connsiteY2" fmla="*/ 401746 h 2535346"/>
              <a:gd name="connsiteX3" fmla="*/ 0 w 1669774"/>
              <a:gd name="connsiteY3" fmla="*/ 4181 h 2535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69774" h="2535346">
                <a:moveTo>
                  <a:pt x="1669774" y="2535346"/>
                </a:moveTo>
                <a:cubicBezTo>
                  <a:pt x="1434547" y="2308954"/>
                  <a:pt x="1199321" y="2082563"/>
                  <a:pt x="1020417" y="1726963"/>
                </a:cubicBezTo>
                <a:cubicBezTo>
                  <a:pt x="841513" y="1371363"/>
                  <a:pt x="766417" y="688876"/>
                  <a:pt x="596348" y="401746"/>
                </a:cubicBezTo>
                <a:cubicBezTo>
                  <a:pt x="426278" y="114616"/>
                  <a:pt x="75096" y="-26741"/>
                  <a:pt x="0" y="4181"/>
                </a:cubicBezTo>
              </a:path>
            </a:pathLst>
          </a:custGeom>
          <a:noFill/>
          <a:ln w="22225"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ED81FB3-D0B7-2A4D-A8CA-952D0459DCDD}"/>
              </a:ext>
            </a:extLst>
          </p:cNvPr>
          <p:cNvSpPr/>
          <p:nvPr/>
        </p:nvSpPr>
        <p:spPr>
          <a:xfrm>
            <a:off x="7896364" y="2618459"/>
            <a:ext cx="1914221" cy="895704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/>
              <a:t>Distributed Access Control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0B0BD9F3-3F8C-CB4A-9183-2A4A152676C6}"/>
              </a:ext>
            </a:extLst>
          </p:cNvPr>
          <p:cNvSpPr/>
          <p:nvPr/>
        </p:nvSpPr>
        <p:spPr>
          <a:xfrm>
            <a:off x="9883330" y="2618459"/>
            <a:ext cx="1914221" cy="895704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/>
              <a:t>Distributed Privacy-conscious Processing</a:t>
            </a:r>
          </a:p>
        </p:txBody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id="{6FEDBDFA-73B6-5448-BDCD-5D4C4DCF1BE5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3633" y="1629421"/>
            <a:ext cx="656487" cy="17090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8AF35F2-A14A-0D4B-9040-43BA0A536AD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393757" y="1473451"/>
            <a:ext cx="2368999" cy="58783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600DE37-F24E-0C41-942C-B6148795243C}"/>
              </a:ext>
            </a:extLst>
          </p:cNvPr>
          <p:cNvSpPr txBox="1"/>
          <p:nvPr/>
        </p:nvSpPr>
        <p:spPr>
          <a:xfrm>
            <a:off x="411411" y="6232199"/>
            <a:ext cx="7036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use a </a:t>
            </a:r>
            <a:r>
              <a:rPr lang="en-US" b="1" dirty="0"/>
              <a:t>private</a:t>
            </a:r>
            <a:r>
              <a:rPr lang="en-US" dirty="0"/>
              <a:t> blockchain, unlike Bitcoin that uses a </a:t>
            </a:r>
            <a:r>
              <a:rPr lang="en-US" b="1" dirty="0"/>
              <a:t>public</a:t>
            </a:r>
            <a:r>
              <a:rPr lang="en-US" dirty="0"/>
              <a:t> blockchain. </a:t>
            </a:r>
          </a:p>
        </p:txBody>
      </p:sp>
    </p:spTree>
    <p:extLst>
      <p:ext uri="{BB962C8B-B14F-4D97-AF65-F5344CB8AC3E}">
        <p14:creationId xmlns:p14="http://schemas.microsoft.com/office/powerpoint/2010/main" val="38311598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Oval 24">
            <a:extLst>
              <a:ext uri="{FF2B5EF4-FFF2-40B4-BE49-F238E27FC236}">
                <a16:creationId xmlns:a16="http://schemas.microsoft.com/office/drawing/2014/main" id="{657D5750-3540-7444-8D30-F0965CFE1566}"/>
              </a:ext>
            </a:extLst>
          </p:cNvPr>
          <p:cNvSpPr/>
          <p:nvPr/>
        </p:nvSpPr>
        <p:spPr>
          <a:xfrm>
            <a:off x="8365251" y="3928914"/>
            <a:ext cx="3116346" cy="1858298"/>
          </a:xfrm>
          <a:prstGeom prst="ellipse">
            <a:avLst/>
          </a:prstGeom>
          <a:noFill/>
          <a:ln w="285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495191-9921-0D4A-A919-137D0907775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27324" y="3152903"/>
            <a:ext cx="1314203" cy="985652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74E34151-C2D4-5344-8F41-B4DA45B2812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4466764" flipH="1">
            <a:off x="8747174" y="2545525"/>
            <a:ext cx="825011" cy="825011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02AF732B-2D14-5440-A35E-3A93888870AE}"/>
              </a:ext>
            </a:extLst>
          </p:cNvPr>
          <p:cNvSpPr/>
          <p:nvPr/>
        </p:nvSpPr>
        <p:spPr>
          <a:xfrm>
            <a:off x="556533" y="3354312"/>
            <a:ext cx="5931971" cy="21202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u="sng" dirty="0">
                <a:solidFill>
                  <a:schemeClr val="bg1"/>
                </a:solidFill>
              </a:rPr>
              <a:t>Block X</a:t>
            </a:r>
          </a:p>
          <a:p>
            <a:pPr>
              <a:spcAft>
                <a:spcPts val="1200"/>
              </a:spcAft>
            </a:pPr>
            <a:r>
              <a:rPr lang="en-US" b="1" u="sng" dirty="0">
                <a:solidFill>
                  <a:schemeClr val="bg1"/>
                </a:solidFill>
              </a:rPr>
              <a:t>Hash(Block X-1)</a:t>
            </a:r>
          </a:p>
          <a:p>
            <a:r>
              <a:rPr lang="en-US" dirty="0">
                <a:solidFill>
                  <a:schemeClr val="bg1"/>
                </a:solidFill>
              </a:rPr>
              <a:t>Researcher identity: {</a:t>
            </a: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Bob}</a:t>
            </a:r>
          </a:p>
          <a:p>
            <a:r>
              <a:rPr lang="en-US" dirty="0">
                <a:solidFill>
                  <a:schemeClr val="bg1"/>
                </a:solidFill>
              </a:rPr>
              <a:t>Data Source: </a:t>
            </a: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{H1, H2, H3}</a:t>
            </a:r>
          </a:p>
          <a:p>
            <a:r>
              <a:rPr lang="en-US" dirty="0">
                <a:solidFill>
                  <a:schemeClr val="bg1"/>
                </a:solidFill>
              </a:rPr>
              <a:t>Data Request: </a:t>
            </a: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{numb of patients with a mutated BRCA1 gene}</a:t>
            </a:r>
          </a:p>
          <a:p>
            <a:r>
              <a:rPr lang="en-US" dirty="0">
                <a:solidFill>
                  <a:schemeClr val="bg1"/>
                </a:solidFill>
              </a:rPr>
              <a:t>Result : </a:t>
            </a: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{Encrypted}</a:t>
            </a:r>
          </a:p>
          <a:p>
            <a:r>
              <a:rPr lang="en-US" dirty="0">
                <a:solidFill>
                  <a:schemeClr val="bg1"/>
                </a:solidFill>
              </a:rPr>
              <a:t>Timestamp: </a:t>
            </a: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{11Apr18_08:15}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E575B9-A803-664E-AE5F-53BBAF8C0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846" y="-6984"/>
            <a:ext cx="7711117" cy="1325563"/>
          </a:xfrm>
        </p:spPr>
        <p:txBody>
          <a:bodyPr>
            <a:normAutofit/>
          </a:bodyPr>
          <a:lstStyle/>
          <a:p>
            <a:r>
              <a:rPr lang="en-US" sz="4000" b="1" dirty="0"/>
              <a:t>Blockchain as immutable log of data access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A0373E-360F-E349-AA2E-EE09796ACA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D8C1B-FC92-CB48-B332-82F75D064A70}" type="slidenum">
              <a:rPr lang="en-US" smtClean="0"/>
              <a:t>22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0EC850-DE5F-7B49-8448-613905B3976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78229" y="5044519"/>
            <a:ext cx="1605271" cy="133607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CCE7FD5-ED23-814C-93FD-5289638D4F4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8364" y="4872951"/>
            <a:ext cx="1393372" cy="111643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AAFD3E2-58D6-E541-BC4F-1DFD10555BE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9765" y="5664423"/>
            <a:ext cx="695304" cy="69530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0F41C0E-FF22-0F42-A22D-258FE278043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25166" y="5350543"/>
            <a:ext cx="716500" cy="7165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F1A7FB8-2FC4-0540-8EE0-44C3B2A431F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02558" y="3615723"/>
            <a:ext cx="643932" cy="64393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8A5042A4-B67E-184A-A2BB-A986F5EC7E0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64213" y="4928979"/>
            <a:ext cx="1000744" cy="11573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F89001D5-DB7A-B54A-84C5-24D35B4CA61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964316" y="4670432"/>
            <a:ext cx="1000744" cy="11573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EA2090E8-C0A3-9644-8A68-DA4019B0AD1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87485" y="3008936"/>
            <a:ext cx="1000744" cy="115732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C3E1E98B-4596-0247-894B-1FFD72450D4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2671" y="1175900"/>
            <a:ext cx="7059587" cy="1484571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587AE673-98BC-BB41-BE7D-FBA4E819EF78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41568" y="1616808"/>
            <a:ext cx="923492" cy="1231707"/>
          </a:xfrm>
          <a:prstGeom prst="rect">
            <a:avLst/>
          </a:prstGeom>
        </p:spPr>
      </p:pic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0FC26068-DED5-FD48-A3BD-7BF86889E29D}"/>
              </a:ext>
            </a:extLst>
          </p:cNvPr>
          <p:cNvCxnSpPr>
            <a:cxnSpLocks/>
          </p:cNvCxnSpPr>
          <p:nvPr/>
        </p:nvCxnSpPr>
        <p:spPr>
          <a:xfrm flipH="1">
            <a:off x="556533" y="2263892"/>
            <a:ext cx="1881258" cy="10904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88143A3A-E1F4-D048-B45B-BA9FAF1BA0B8}"/>
              </a:ext>
            </a:extLst>
          </p:cNvPr>
          <p:cNvCxnSpPr>
            <a:cxnSpLocks/>
          </p:cNvCxnSpPr>
          <p:nvPr/>
        </p:nvCxnSpPr>
        <p:spPr>
          <a:xfrm>
            <a:off x="3775525" y="2331625"/>
            <a:ext cx="2712979" cy="10226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A8002B3E-6FA0-C84E-AEB0-9E2FD5BC70CA}"/>
              </a:ext>
            </a:extLst>
          </p:cNvPr>
          <p:cNvSpPr txBox="1"/>
          <p:nvPr/>
        </p:nvSpPr>
        <p:spPr>
          <a:xfrm>
            <a:off x="11226635" y="2781129"/>
            <a:ext cx="553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Bob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B1AC7EC-F9AB-C24C-8F18-573E0C367B70}"/>
              </a:ext>
            </a:extLst>
          </p:cNvPr>
          <p:cNvSpPr txBox="1"/>
          <p:nvPr/>
        </p:nvSpPr>
        <p:spPr>
          <a:xfrm>
            <a:off x="8383601" y="6264591"/>
            <a:ext cx="12670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Hospital H3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D7F2D45-C8D8-3C4A-98F7-0C005E879B43}"/>
              </a:ext>
            </a:extLst>
          </p:cNvPr>
          <p:cNvSpPr txBox="1"/>
          <p:nvPr/>
        </p:nvSpPr>
        <p:spPr>
          <a:xfrm>
            <a:off x="10806482" y="5913808"/>
            <a:ext cx="12670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Hospital H2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82E6912-F88D-034A-A1CF-2A3CF3CF749C}"/>
              </a:ext>
            </a:extLst>
          </p:cNvPr>
          <p:cNvSpPr txBox="1"/>
          <p:nvPr/>
        </p:nvSpPr>
        <p:spPr>
          <a:xfrm>
            <a:off x="13096493" y="5992238"/>
            <a:ext cx="12670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Hospital H2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4B59BEB-2FB3-D840-8352-5CBF3A178E21}"/>
              </a:ext>
            </a:extLst>
          </p:cNvPr>
          <p:cNvSpPr txBox="1"/>
          <p:nvPr/>
        </p:nvSpPr>
        <p:spPr>
          <a:xfrm>
            <a:off x="8954318" y="4153417"/>
            <a:ext cx="12670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Hospital H1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7D0AFE8A-94D3-6C4D-8F5E-C65A0D8198FF}"/>
              </a:ext>
            </a:extLst>
          </p:cNvPr>
          <p:cNvCxnSpPr>
            <a:cxnSpLocks/>
          </p:cNvCxnSpPr>
          <p:nvPr/>
        </p:nvCxnSpPr>
        <p:spPr>
          <a:xfrm flipH="1">
            <a:off x="10802126" y="3170988"/>
            <a:ext cx="451827" cy="7095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BC905D9E-0B3B-764B-8E27-6BDF649C334D}"/>
              </a:ext>
            </a:extLst>
          </p:cNvPr>
          <p:cNvSpPr txBox="1"/>
          <p:nvPr/>
        </p:nvSpPr>
        <p:spPr>
          <a:xfrm>
            <a:off x="614572" y="1602858"/>
            <a:ext cx="1060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Block X-1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222F732-B453-CE47-83B1-EFC46214331F}"/>
              </a:ext>
            </a:extLst>
          </p:cNvPr>
          <p:cNvSpPr txBox="1"/>
          <p:nvPr/>
        </p:nvSpPr>
        <p:spPr>
          <a:xfrm>
            <a:off x="2611936" y="1586444"/>
            <a:ext cx="880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Block X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9A51E5C-BB56-D042-A8DD-68997BEEEC3E}"/>
              </a:ext>
            </a:extLst>
          </p:cNvPr>
          <p:cNvSpPr txBox="1"/>
          <p:nvPr/>
        </p:nvSpPr>
        <p:spPr>
          <a:xfrm>
            <a:off x="4609300" y="1625845"/>
            <a:ext cx="1112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Block X+1</a:t>
            </a: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3FEA41FB-840D-B447-B23D-F11B338FC611}"/>
              </a:ext>
            </a:extLst>
          </p:cNvPr>
          <p:cNvCxnSpPr>
            <a:cxnSpLocks/>
          </p:cNvCxnSpPr>
          <p:nvPr/>
        </p:nvCxnSpPr>
        <p:spPr>
          <a:xfrm flipH="1" flipV="1">
            <a:off x="7259795" y="1182635"/>
            <a:ext cx="1876134" cy="1785102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AD9E78E4-F315-634F-920E-40C71680CC70}"/>
              </a:ext>
            </a:extLst>
          </p:cNvPr>
          <p:cNvCxnSpPr>
            <a:cxnSpLocks/>
          </p:cNvCxnSpPr>
          <p:nvPr/>
        </p:nvCxnSpPr>
        <p:spPr>
          <a:xfrm flipH="1">
            <a:off x="7272259" y="3136116"/>
            <a:ext cx="1863670" cy="2970627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Cloud Callout 45">
            <a:extLst>
              <a:ext uri="{FF2B5EF4-FFF2-40B4-BE49-F238E27FC236}">
                <a16:creationId xmlns:a16="http://schemas.microsoft.com/office/drawing/2014/main" id="{ADFCA942-A0D5-224E-8775-F874D7CAB32C}"/>
              </a:ext>
            </a:extLst>
          </p:cNvPr>
          <p:cNvSpPr/>
          <p:nvPr/>
        </p:nvSpPr>
        <p:spPr>
          <a:xfrm>
            <a:off x="8538815" y="212212"/>
            <a:ext cx="2411348" cy="1292569"/>
          </a:xfrm>
          <a:prstGeom prst="cloudCallout">
            <a:avLst>
              <a:gd name="adj1" fmla="val 45798"/>
              <a:gd name="adj2" fmla="val 55513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6E22A8DF-A745-BF41-B7C0-D8946CA0B8CA}"/>
              </a:ext>
            </a:extLst>
          </p:cNvPr>
          <p:cNvSpPr/>
          <p:nvPr/>
        </p:nvSpPr>
        <p:spPr>
          <a:xfrm>
            <a:off x="204903" y="1246832"/>
            <a:ext cx="7073711" cy="4917191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46E616A-D9F3-484C-B8D1-FCB126622B98}"/>
              </a:ext>
            </a:extLst>
          </p:cNvPr>
          <p:cNvSpPr txBox="1"/>
          <p:nvPr/>
        </p:nvSpPr>
        <p:spPr>
          <a:xfrm>
            <a:off x="8724422" y="361843"/>
            <a:ext cx="20029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How many patients have a mutation in BRCA1 gene?</a:t>
            </a:r>
          </a:p>
        </p:txBody>
      </p:sp>
    </p:spTree>
    <p:extLst>
      <p:ext uri="{BB962C8B-B14F-4D97-AF65-F5344CB8AC3E}">
        <p14:creationId xmlns:p14="http://schemas.microsoft.com/office/powerpoint/2010/main" val="6305924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44CE98-A11B-E94E-A49E-BBB770CD1A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322" y="-92073"/>
            <a:ext cx="10515600" cy="1325563"/>
          </a:xfrm>
        </p:spPr>
        <p:txBody>
          <a:bodyPr/>
          <a:lstStyle/>
          <a:p>
            <a:r>
              <a:rPr lang="en-US" b="1" dirty="0"/>
              <a:t>Data Protection for Personalized Health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98D553-33A7-2F4A-9CD9-E55577C9B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BE4A1-DF2A-1F4E-9B2B-3662DF88A584}" type="slidenum">
              <a:rPr lang="en-US" smtClean="0"/>
              <a:t>23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1DA9220-8B9F-CD46-84F0-26099FB82B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228" y="1701778"/>
            <a:ext cx="5291705" cy="302082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BA9A4CA-84B7-BD43-9A13-69F58AF2C93C}"/>
              </a:ext>
            </a:extLst>
          </p:cNvPr>
          <p:cNvSpPr txBox="1"/>
          <p:nvPr/>
        </p:nvSpPr>
        <p:spPr>
          <a:xfrm>
            <a:off x="1214872" y="5131976"/>
            <a:ext cx="3454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Swiss Personalized Health Network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4D7A16D-7990-5145-B123-D6B77CDB3A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7093" y="2425237"/>
            <a:ext cx="4874644" cy="179176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51AFADA-E268-8C46-B12B-B6C34B912964}"/>
              </a:ext>
            </a:extLst>
          </p:cNvPr>
          <p:cNvSpPr txBox="1"/>
          <p:nvPr/>
        </p:nvSpPr>
        <p:spPr>
          <a:xfrm>
            <a:off x="7505370" y="4991311"/>
            <a:ext cx="344838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GA4GH has its own workstream on</a:t>
            </a:r>
            <a:br>
              <a:rPr lang="en-US" dirty="0"/>
            </a:br>
            <a:r>
              <a:rPr lang="en-US" dirty="0"/>
              <a:t>data security</a:t>
            </a:r>
            <a:endParaRPr lang="en-US" dirty="0">
              <a:sym typeface="Wingdings" pitchFamily="2" charset="2"/>
            </a:endParaRPr>
          </a:p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AEA2039-533B-F84D-AA26-1FF77F0337E2}"/>
              </a:ext>
            </a:extLst>
          </p:cNvPr>
          <p:cNvSpPr txBox="1"/>
          <p:nvPr/>
        </p:nvSpPr>
        <p:spPr>
          <a:xfrm>
            <a:off x="7505370" y="1701778"/>
            <a:ext cx="26293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At the international level:</a:t>
            </a:r>
            <a:endParaRPr lang="en-US" dirty="0">
              <a:sym typeface="Wingdings" pitchFamily="2" charset="2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63333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44CE98-A11B-E94E-A49E-BBB770CD1A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322" y="-92073"/>
            <a:ext cx="10515600" cy="1325563"/>
          </a:xfrm>
        </p:spPr>
        <p:txBody>
          <a:bodyPr/>
          <a:lstStyle/>
          <a:p>
            <a:r>
              <a:rPr lang="en-US" b="1" dirty="0"/>
              <a:t>Data Protection for Personalized Health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98D553-33A7-2F4A-9CD9-E55577C9B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BE4A1-DF2A-1F4E-9B2B-3662DF88A584}" type="slidenum">
              <a:rPr lang="en-US" smtClean="0"/>
              <a:t>24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1DA9220-8B9F-CD46-84F0-26099FB82B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228" y="1701778"/>
            <a:ext cx="5291705" cy="302082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BA9A4CA-84B7-BD43-9A13-69F58AF2C93C}"/>
              </a:ext>
            </a:extLst>
          </p:cNvPr>
          <p:cNvSpPr txBox="1"/>
          <p:nvPr/>
        </p:nvSpPr>
        <p:spPr>
          <a:xfrm>
            <a:off x="1214872" y="5131976"/>
            <a:ext cx="3454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Swiss Personalized Health Network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4D7A16D-7990-5145-B123-D6B77CDB3A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7093" y="2425237"/>
            <a:ext cx="4874644" cy="179176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51AFADA-E268-8C46-B12B-B6C34B912964}"/>
              </a:ext>
            </a:extLst>
          </p:cNvPr>
          <p:cNvSpPr txBox="1"/>
          <p:nvPr/>
        </p:nvSpPr>
        <p:spPr>
          <a:xfrm>
            <a:off x="7505370" y="4991311"/>
            <a:ext cx="344838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GA4GH has its own workstream on</a:t>
            </a:r>
            <a:br>
              <a:rPr lang="en-US" dirty="0"/>
            </a:br>
            <a:r>
              <a:rPr lang="en-US" dirty="0"/>
              <a:t>data security</a:t>
            </a:r>
            <a:endParaRPr lang="en-US" dirty="0">
              <a:sym typeface="Wingdings" pitchFamily="2" charset="2"/>
            </a:endParaRPr>
          </a:p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AEA2039-533B-F84D-AA26-1FF77F0337E2}"/>
              </a:ext>
            </a:extLst>
          </p:cNvPr>
          <p:cNvSpPr txBox="1"/>
          <p:nvPr/>
        </p:nvSpPr>
        <p:spPr>
          <a:xfrm>
            <a:off x="7505370" y="1701778"/>
            <a:ext cx="26293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At the international level:</a:t>
            </a:r>
            <a:endParaRPr lang="en-US" dirty="0">
              <a:sym typeface="Wingdings" pitchFamily="2" charset="2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32581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" name="Google Shape;1406;p181"/>
          <p:cNvSpPr/>
          <p:nvPr/>
        </p:nvSpPr>
        <p:spPr>
          <a:xfrm>
            <a:off x="4301133" y="1295300"/>
            <a:ext cx="5746800" cy="5108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1407" name="Google Shape;1407;p181"/>
          <p:cNvPicPr preferRelativeResize="0"/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8366"/>
          <a:stretch/>
        </p:blipFill>
        <p:spPr>
          <a:xfrm>
            <a:off x="1685499" y="1102572"/>
            <a:ext cx="8898340" cy="5755427"/>
          </a:xfrm>
          <a:prstGeom prst="rect">
            <a:avLst/>
          </a:prstGeom>
          <a:noFill/>
          <a:ln>
            <a:noFill/>
          </a:ln>
        </p:spPr>
      </p:pic>
      <p:sp>
        <p:nvSpPr>
          <p:cNvPr id="1408" name="Google Shape;1408;p181"/>
          <p:cNvSpPr txBox="1"/>
          <p:nvPr/>
        </p:nvSpPr>
        <p:spPr>
          <a:xfrm>
            <a:off x="564282" y="-2897"/>
            <a:ext cx="6610251" cy="9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GA4GH Organization</a:t>
            </a:r>
            <a:endParaRPr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42D8A7-ECB2-344E-8377-6FCCA03E2F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27791" y="58726"/>
            <a:ext cx="3364209" cy="1236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4603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" name="Google Shape;1863;p198"/>
          <p:cNvSpPr txBox="1">
            <a:spLocks noGrp="1"/>
          </p:cNvSpPr>
          <p:nvPr>
            <p:ph type="title"/>
          </p:nvPr>
        </p:nvSpPr>
        <p:spPr>
          <a:xfrm>
            <a:off x="609600" y="487856"/>
            <a:ext cx="7357600" cy="52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-US"/>
              <a:t>Work Streams vs Driver Projects</a:t>
            </a:r>
            <a:endParaRPr/>
          </a:p>
        </p:txBody>
      </p:sp>
      <p:sp>
        <p:nvSpPr>
          <p:cNvPr id="1864" name="Google Shape;1864;p198"/>
          <p:cNvSpPr txBox="1"/>
          <p:nvPr/>
        </p:nvSpPr>
        <p:spPr>
          <a:xfrm>
            <a:off x="8737600" y="6000887"/>
            <a:ext cx="2844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algn="r"/>
            <a:fld id="{00000000-1234-1234-1234-123412341234}" type="slidenum">
              <a:rPr lang="en-US" sz="800">
                <a:solidFill>
                  <a:srgbClr val="000000"/>
                </a:solidFill>
              </a:rPr>
              <a:pPr algn="r"/>
              <a:t>26</a:t>
            </a:fld>
            <a:endParaRPr sz="800">
              <a:solidFill>
                <a:srgbClr val="000000"/>
              </a:solidFill>
            </a:endParaRPr>
          </a:p>
        </p:txBody>
      </p:sp>
      <p:sp>
        <p:nvSpPr>
          <p:cNvPr id="1865" name="Google Shape;1865;p198"/>
          <p:cNvSpPr txBox="1"/>
          <p:nvPr/>
        </p:nvSpPr>
        <p:spPr>
          <a:xfrm>
            <a:off x="609600" y="1304543"/>
            <a:ext cx="5094400" cy="47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2667" b="1">
                <a:solidFill>
                  <a:srgbClr val="9062A5"/>
                </a:solidFill>
                <a:latin typeface="Proxima Nova"/>
                <a:ea typeface="Proxima Nova"/>
                <a:cs typeface="Proxima Nova"/>
                <a:sym typeface="Proxima Nova"/>
              </a:rPr>
              <a:t>Work Streams</a:t>
            </a:r>
            <a:endParaRPr sz="24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380990" indent="-380990">
              <a:lnSpc>
                <a:spcPct val="112500"/>
              </a:lnSpc>
              <a:spcBef>
                <a:spcPts val="1600"/>
              </a:spcBef>
              <a:buClr>
                <a:srgbClr val="000000"/>
              </a:buClr>
              <a:buSzPts val="1600"/>
              <a:buFont typeface="Proxima Nova"/>
              <a:buChar char="•"/>
            </a:pPr>
            <a:r>
              <a:rPr lang="en-US" sz="2133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Internal to GA4GH</a:t>
            </a:r>
            <a:endParaRPr sz="24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380990" indent="-380990">
              <a:lnSpc>
                <a:spcPct val="112500"/>
              </a:lnSpc>
              <a:spcBef>
                <a:spcPts val="1600"/>
              </a:spcBef>
              <a:buClr>
                <a:srgbClr val="000000"/>
              </a:buClr>
              <a:buSzPts val="1600"/>
              <a:buFont typeface="Proxima Nova"/>
              <a:buChar char="•"/>
            </a:pPr>
            <a:r>
              <a:rPr lang="en-US" sz="2133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Deliver standards and policy frameworks based on the Strategic Roadmap</a:t>
            </a:r>
            <a:endParaRPr sz="24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380990" indent="-380990">
              <a:lnSpc>
                <a:spcPct val="112500"/>
              </a:lnSpc>
              <a:spcBef>
                <a:spcPts val="1600"/>
              </a:spcBef>
              <a:buClr>
                <a:srgbClr val="000000"/>
              </a:buClr>
              <a:buSzPts val="1600"/>
              <a:buFont typeface="Proxima Nova"/>
              <a:buChar char="•"/>
            </a:pPr>
            <a:r>
              <a:rPr lang="en-US" sz="2133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Run by 2 volunteer Leads within the community</a:t>
            </a:r>
            <a:endParaRPr sz="24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380990" indent="-380990">
              <a:lnSpc>
                <a:spcPct val="112500"/>
              </a:lnSpc>
              <a:spcBef>
                <a:spcPts val="1600"/>
              </a:spcBef>
              <a:buClr>
                <a:srgbClr val="000000"/>
              </a:buClr>
              <a:buSzPts val="1600"/>
              <a:buFont typeface="Proxima Nova"/>
              <a:buChar char="•"/>
            </a:pPr>
            <a:r>
              <a:rPr lang="en-US" sz="2133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Contributors come from a variety of projects and organizations</a:t>
            </a:r>
            <a:endParaRPr sz="24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380990" indent="-262460">
              <a:lnSpc>
                <a:spcPct val="128571"/>
              </a:lnSpc>
            </a:pPr>
            <a:endParaRPr sz="24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380990" indent="-262460">
              <a:lnSpc>
                <a:spcPct val="128571"/>
              </a:lnSpc>
            </a:pPr>
            <a:endParaRPr sz="24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66" name="Google Shape;1866;p198"/>
          <p:cNvSpPr txBox="1"/>
          <p:nvPr/>
        </p:nvSpPr>
        <p:spPr>
          <a:xfrm>
            <a:off x="6190343" y="1302799"/>
            <a:ext cx="5261600" cy="47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90000"/>
              </a:lnSpc>
              <a:buClr>
                <a:srgbClr val="D74131"/>
              </a:buClr>
              <a:buSzPts val="2000"/>
            </a:pPr>
            <a:r>
              <a:rPr lang="en-US" sz="2667" b="1">
                <a:solidFill>
                  <a:srgbClr val="D74131"/>
                </a:solidFill>
                <a:latin typeface="Proxima Nova"/>
                <a:ea typeface="Proxima Nova"/>
                <a:cs typeface="Proxima Nova"/>
                <a:sym typeface="Proxima Nova"/>
              </a:rPr>
              <a:t>Driver Projects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marL="380990" indent="-380990">
              <a:lnSpc>
                <a:spcPct val="112500"/>
              </a:lnSpc>
              <a:spcBef>
                <a:spcPts val="1600"/>
              </a:spcBef>
              <a:buClr>
                <a:srgbClr val="000000"/>
              </a:buClr>
              <a:buSzPts val="1600"/>
              <a:buFont typeface="Proxima Nova"/>
              <a:buChar char="•"/>
            </a:pPr>
            <a:r>
              <a:rPr lang="en-US" sz="2133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External to GA4GH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marL="380990" indent="-380990">
              <a:lnSpc>
                <a:spcPct val="112500"/>
              </a:lnSpc>
              <a:spcBef>
                <a:spcPts val="1600"/>
              </a:spcBef>
              <a:buClr>
                <a:srgbClr val="000000"/>
              </a:buClr>
              <a:buSzPts val="1600"/>
              <a:buFont typeface="Proxima Nova"/>
              <a:buChar char="•"/>
            </a:pPr>
            <a:r>
              <a:rPr lang="en-US" sz="2133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Provide input towards the Strategic Roadmap and standards development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marL="380990" indent="-380990">
              <a:lnSpc>
                <a:spcPct val="112500"/>
              </a:lnSpc>
              <a:spcBef>
                <a:spcPts val="1600"/>
              </a:spcBef>
              <a:buClr>
                <a:srgbClr val="000000"/>
              </a:buClr>
              <a:buSzPts val="1600"/>
              <a:buFont typeface="Proxima Nova"/>
              <a:buChar char="•"/>
            </a:pPr>
            <a:r>
              <a:rPr lang="en-US" sz="2133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Contribute FTE resources to Work Streams for standards development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marL="380990" indent="-380990">
              <a:lnSpc>
                <a:spcPct val="112500"/>
              </a:lnSpc>
              <a:spcBef>
                <a:spcPts val="1600"/>
              </a:spcBef>
              <a:buClr>
                <a:srgbClr val="000000"/>
              </a:buClr>
              <a:buSzPts val="1600"/>
              <a:buFont typeface="Proxima Nova"/>
              <a:buChar char="•"/>
            </a:pPr>
            <a:r>
              <a:rPr lang="en-US" sz="2133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Pilot implementations for new standards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marL="380990" indent="-262460">
              <a:lnSpc>
                <a:spcPct val="128571"/>
              </a:lnSpc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867" name="Google Shape;1867;p19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35536" y="5223039"/>
            <a:ext cx="4171043" cy="11393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8" name="Google Shape;1868;p198"/>
          <p:cNvSpPr txBox="1"/>
          <p:nvPr/>
        </p:nvSpPr>
        <p:spPr>
          <a:xfrm>
            <a:off x="7141028" y="4849444"/>
            <a:ext cx="2460000" cy="2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28571"/>
              </a:lnSpc>
            </a:pPr>
            <a:r>
              <a:rPr lang="en-US" sz="1867" b="1">
                <a:solidFill>
                  <a:srgbClr val="D74131"/>
                </a:solidFill>
                <a:latin typeface="Proxima Nova"/>
                <a:ea typeface="Proxima Nova"/>
                <a:cs typeface="Proxima Nova"/>
                <a:sym typeface="Proxima Nova"/>
              </a:rPr>
              <a:t>Example: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69" name="Google Shape;1869;p198"/>
          <p:cNvSpPr txBox="1"/>
          <p:nvPr/>
        </p:nvSpPr>
        <p:spPr>
          <a:xfrm>
            <a:off x="696685" y="5647919"/>
            <a:ext cx="5160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sz="1867" b="1">
                <a:solidFill>
                  <a:srgbClr val="9062A5"/>
                </a:solidFill>
                <a:latin typeface="Proxima Nova"/>
                <a:ea typeface="Proxima Nova"/>
                <a:cs typeface="Proxima Nova"/>
                <a:sym typeface="Proxima Nova"/>
              </a:rPr>
              <a:t>Example: </a:t>
            </a:r>
            <a:br>
              <a:rPr lang="en-US" sz="1867" b="1">
                <a:solidFill>
                  <a:srgbClr val="9062A5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-US" sz="2400" b="1">
                <a:solidFill>
                  <a:srgbClr val="3F3F3F"/>
                </a:solidFill>
                <a:latin typeface="Proxima Nova"/>
                <a:ea typeface="Proxima Nova"/>
                <a:cs typeface="Proxima Nova"/>
                <a:sym typeface="Proxima Nova"/>
              </a:rPr>
              <a:t>Data Use and Researcher Identities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37896255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" name="Google Shape;1935;p206"/>
          <p:cNvSpPr txBox="1">
            <a:spLocks noGrp="1"/>
          </p:cNvSpPr>
          <p:nvPr>
            <p:ph type="title"/>
          </p:nvPr>
        </p:nvSpPr>
        <p:spPr>
          <a:xfrm>
            <a:off x="609600" y="487856"/>
            <a:ext cx="7357600" cy="52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-US" sz="3733"/>
              <a:t>Data Security</a:t>
            </a:r>
            <a:endParaRPr sz="3733"/>
          </a:p>
        </p:txBody>
      </p:sp>
      <p:sp>
        <p:nvSpPr>
          <p:cNvPr id="1936" name="Google Shape;1936;p206"/>
          <p:cNvSpPr txBox="1">
            <a:spLocks noGrp="1"/>
          </p:cNvSpPr>
          <p:nvPr>
            <p:ph type="body" idx="1"/>
          </p:nvPr>
        </p:nvSpPr>
        <p:spPr>
          <a:xfrm>
            <a:off x="609600" y="1663385"/>
            <a:ext cx="10972800" cy="448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lnSpc>
                <a:spcPct val="80000"/>
              </a:lnSpc>
              <a:spcBef>
                <a:spcPts val="0"/>
              </a:spcBef>
              <a:buClr>
                <a:schemeClr val="dk1"/>
              </a:buClr>
              <a:buSzPts val="2480"/>
            </a:pPr>
            <a:r>
              <a:rPr lang="en-US" sz="2533" i="1" dirty="0">
                <a:solidFill>
                  <a:schemeClr val="dk1"/>
                </a:solidFill>
              </a:rPr>
              <a:t>Technology standards and best practices for protecting data</a:t>
            </a:r>
            <a:endParaRPr sz="2533" dirty="0">
              <a:solidFill>
                <a:schemeClr val="dk1"/>
              </a:solidFill>
            </a:endParaRPr>
          </a:p>
          <a:p>
            <a:pPr marL="0" indent="0">
              <a:lnSpc>
                <a:spcPct val="80000"/>
              </a:lnSpc>
              <a:spcBef>
                <a:spcPts val="661"/>
              </a:spcBef>
              <a:buClr>
                <a:schemeClr val="dk1"/>
              </a:buClr>
              <a:buSzPts val="2480"/>
            </a:pPr>
            <a:endParaRPr sz="2533" i="1" dirty="0">
              <a:solidFill>
                <a:schemeClr val="dk1"/>
              </a:solidFill>
            </a:endParaRPr>
          </a:p>
          <a:p>
            <a:pPr marL="0" indent="0">
              <a:lnSpc>
                <a:spcPct val="80000"/>
              </a:lnSpc>
              <a:buSzPts val="1100"/>
            </a:pPr>
            <a:r>
              <a:rPr lang="en-US" sz="2533" b="1" u="sng" dirty="0">
                <a:solidFill>
                  <a:schemeClr val="dk1"/>
                </a:solidFill>
              </a:rPr>
              <a:t>In development</a:t>
            </a:r>
            <a:endParaRPr sz="2533" i="1" dirty="0">
              <a:solidFill>
                <a:schemeClr val="dk1"/>
              </a:solidFill>
            </a:endParaRPr>
          </a:p>
          <a:p>
            <a:pPr marL="457189" indent="-408083">
              <a:lnSpc>
                <a:spcPct val="80000"/>
              </a:lnSpc>
              <a:spcBef>
                <a:spcPts val="661"/>
              </a:spcBef>
              <a:buClr>
                <a:schemeClr val="dk1"/>
              </a:buClr>
              <a:buSzPts val="1900"/>
              <a:buChar char="•"/>
            </a:pPr>
            <a:r>
              <a:rPr lang="en-US" sz="2533" b="1" dirty="0">
                <a:solidFill>
                  <a:schemeClr val="dk1"/>
                </a:solidFill>
              </a:rPr>
              <a:t>Authentication and authorization infrastructure (AAI)</a:t>
            </a:r>
            <a:r>
              <a:rPr lang="en-US" sz="2533" dirty="0">
                <a:solidFill>
                  <a:schemeClr val="dk1"/>
                </a:solidFill>
              </a:rPr>
              <a:t>: GA4GH standard technical profile for authenticating the identity of individuals seeking to access data and services </a:t>
            </a:r>
            <a:endParaRPr sz="2533" dirty="0">
              <a:solidFill>
                <a:schemeClr val="dk1"/>
              </a:solidFill>
            </a:endParaRPr>
          </a:p>
          <a:p>
            <a:pPr marL="457189" indent="-408083">
              <a:lnSpc>
                <a:spcPct val="80000"/>
              </a:lnSpc>
              <a:spcBef>
                <a:spcPts val="661"/>
              </a:spcBef>
              <a:buClr>
                <a:schemeClr val="dk1"/>
              </a:buClr>
              <a:buSzPts val="1900"/>
              <a:buChar char="•"/>
            </a:pPr>
            <a:r>
              <a:rPr lang="en-US" sz="2533" b="1" dirty="0">
                <a:solidFill>
                  <a:schemeClr val="dk1"/>
                </a:solidFill>
              </a:rPr>
              <a:t>Breach Response Protocol: </a:t>
            </a:r>
            <a:r>
              <a:rPr lang="en-US" sz="2533" dirty="0">
                <a:solidFill>
                  <a:schemeClr val="dk1"/>
                </a:solidFill>
              </a:rPr>
              <a:t>protocol</a:t>
            </a:r>
            <a:r>
              <a:rPr lang="en-US" sz="2533" b="1" dirty="0">
                <a:solidFill>
                  <a:schemeClr val="dk1"/>
                </a:solidFill>
              </a:rPr>
              <a:t> </a:t>
            </a:r>
            <a:r>
              <a:rPr lang="en-US" sz="2533" dirty="0">
                <a:solidFill>
                  <a:schemeClr val="dk1"/>
                </a:solidFill>
              </a:rPr>
              <a:t>for the GA4GH community to effectively respond to and recover from security breaches</a:t>
            </a:r>
          </a:p>
          <a:p>
            <a:pPr marL="457189" indent="-408083">
              <a:lnSpc>
                <a:spcPct val="80000"/>
              </a:lnSpc>
              <a:spcBef>
                <a:spcPts val="661"/>
              </a:spcBef>
              <a:buClr>
                <a:schemeClr val="dk1"/>
              </a:buClr>
              <a:buSzPts val="1900"/>
              <a:buChar char="•"/>
            </a:pPr>
            <a:r>
              <a:rPr lang="en-US" sz="2533" dirty="0">
                <a:solidFill>
                  <a:schemeClr val="dk1"/>
                </a:solidFill>
              </a:rPr>
              <a:t>Ongoing discussions</a:t>
            </a:r>
          </a:p>
          <a:p>
            <a:pPr marL="1066774" lvl="1" indent="-408083">
              <a:lnSpc>
                <a:spcPct val="80000"/>
              </a:lnSpc>
              <a:spcBef>
                <a:spcPts val="661"/>
              </a:spcBef>
              <a:buClr>
                <a:schemeClr val="dk1"/>
              </a:buClr>
              <a:buSzPts val="1900"/>
              <a:buChar char="•"/>
            </a:pPr>
            <a:r>
              <a:rPr lang="en-US" sz="2266" dirty="0">
                <a:solidFill>
                  <a:schemeClr val="dk1"/>
                </a:solidFill>
              </a:rPr>
              <a:t>with the  Cloud Work Stream</a:t>
            </a:r>
          </a:p>
          <a:p>
            <a:pPr marL="1066774" lvl="1" indent="-408083">
              <a:lnSpc>
                <a:spcPct val="80000"/>
              </a:lnSpc>
              <a:spcBef>
                <a:spcPts val="661"/>
              </a:spcBef>
              <a:buClr>
                <a:schemeClr val="dk1"/>
              </a:buClr>
              <a:buSzPts val="1900"/>
              <a:buChar char="•"/>
            </a:pPr>
            <a:r>
              <a:rPr lang="en-US" dirty="0">
                <a:solidFill>
                  <a:schemeClr val="dk1"/>
                </a:solidFill>
              </a:rPr>
              <a:t>on homomorphic encryption and SMC</a:t>
            </a:r>
          </a:p>
          <a:p>
            <a:pPr marL="0" indent="0"/>
            <a:endParaRPr sz="3200" i="1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96127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04799" y="-284480"/>
            <a:ext cx="8558508" cy="1143000"/>
          </a:xfrm>
        </p:spPr>
        <p:txBody>
          <a:bodyPr>
            <a:normAutofit fontScale="90000"/>
          </a:bodyPr>
          <a:lstStyle/>
          <a:p>
            <a:br>
              <a:rPr lang="en-US" b="1" dirty="0"/>
            </a:br>
            <a:r>
              <a:rPr lang="en-US" b="1" dirty="0"/>
              <a:t>Events on Genome Privacy and Security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2322" y="1086295"/>
            <a:ext cx="7248769" cy="5852984"/>
          </a:xfrm>
        </p:spPr>
        <p:txBody>
          <a:bodyPr>
            <a:normAutofit fontScale="85000" lnSpcReduction="20000"/>
          </a:bodyPr>
          <a:lstStyle/>
          <a:p>
            <a:r>
              <a:rPr lang="en-US" sz="2000" b="1" dirty="0" err="1"/>
              <a:t>Dagstuhl</a:t>
            </a:r>
            <a:r>
              <a:rPr lang="en-US" sz="2000" b="1" dirty="0"/>
              <a:t> </a:t>
            </a:r>
            <a:r>
              <a:rPr lang="en-US" sz="2000" dirty="0"/>
              <a:t>seminars on genome privacy and security 2013, 2015 </a:t>
            </a:r>
          </a:p>
          <a:p>
            <a:r>
              <a:rPr lang="en-US" sz="2000" b="1" dirty="0">
                <a:sym typeface="Wingdings"/>
              </a:rPr>
              <a:t>Conference on Genome and Patient Privacy (</a:t>
            </a:r>
            <a:r>
              <a:rPr lang="en-US" sz="2000" b="1" dirty="0" err="1">
                <a:sym typeface="Wingdings"/>
              </a:rPr>
              <a:t>GaPP</a:t>
            </a:r>
            <a:r>
              <a:rPr lang="en-US" sz="2000" b="1" dirty="0">
                <a:sym typeface="Wingdings"/>
              </a:rPr>
              <a:t>)</a:t>
            </a:r>
          </a:p>
          <a:p>
            <a:pPr lvl="1"/>
            <a:r>
              <a:rPr lang="en-US" sz="1800" dirty="0">
                <a:sym typeface="Wingdings"/>
              </a:rPr>
              <a:t>March 2016, Stanford School of Medicine</a:t>
            </a:r>
            <a:endParaRPr lang="en-US" sz="2000" dirty="0"/>
          </a:p>
          <a:p>
            <a:r>
              <a:rPr lang="en-US" sz="2000" b="1" dirty="0" err="1"/>
              <a:t>GenoPri</a:t>
            </a:r>
            <a:r>
              <a:rPr lang="en-US" sz="2000" dirty="0"/>
              <a:t>: International Workshop on Genome Privacy and Security </a:t>
            </a:r>
          </a:p>
          <a:p>
            <a:pPr lvl="1"/>
            <a:r>
              <a:rPr lang="en-US" sz="1800" dirty="0"/>
              <a:t>July 2014: Amsterdam (co-located with PETS)</a:t>
            </a:r>
          </a:p>
          <a:p>
            <a:pPr lvl="1"/>
            <a:r>
              <a:rPr lang="en-US" sz="1800" dirty="0"/>
              <a:t>May 2015: San Jose (co-located with IEEE S&amp;P)</a:t>
            </a:r>
          </a:p>
          <a:p>
            <a:pPr lvl="1"/>
            <a:r>
              <a:rPr lang="en-US" sz="1800" dirty="0"/>
              <a:t>November 12, 2016: Chicago (co-located with AMIA)</a:t>
            </a:r>
          </a:p>
          <a:p>
            <a:pPr lvl="1"/>
            <a:r>
              <a:rPr lang="en-US" sz="1800" dirty="0"/>
              <a:t>October 15, 2017: Orlando (co-located with Am. Society</a:t>
            </a:r>
            <a:br>
              <a:rPr lang="en-US" sz="1800" dirty="0"/>
            </a:br>
            <a:r>
              <a:rPr lang="en-US" sz="1800" dirty="0"/>
              <a:t> for Human Genetics (ASHG) and GA4GH) </a:t>
            </a:r>
          </a:p>
          <a:p>
            <a:pPr lvl="1"/>
            <a:r>
              <a:rPr lang="en-US" sz="1800" dirty="0"/>
              <a:t>October 3, 2018, Basel (co-located with GA4GH) </a:t>
            </a:r>
          </a:p>
          <a:p>
            <a:pPr lvl="1"/>
            <a:r>
              <a:rPr lang="en-US" sz="1800" dirty="0"/>
              <a:t>October 21-22, 2019, Boston (co-located with GA4GH) </a:t>
            </a:r>
          </a:p>
          <a:p>
            <a:pPr lvl="1"/>
            <a:endParaRPr lang="en-US" sz="1800" dirty="0"/>
          </a:p>
          <a:p>
            <a:r>
              <a:rPr lang="en-US" sz="2000" b="1" dirty="0" err="1"/>
              <a:t>iDash</a:t>
            </a:r>
            <a:r>
              <a:rPr lang="en-US" sz="2000" dirty="0"/>
              <a:t>: integrating Data for Analysis, Anonymization and </a:t>
            </a:r>
            <a:r>
              <a:rPr lang="en-US" sz="2000" dirty="0" err="1"/>
              <a:t>sHaring</a:t>
            </a:r>
            <a:r>
              <a:rPr lang="en-US" sz="2000" dirty="0"/>
              <a:t> (already in previous years)</a:t>
            </a:r>
          </a:p>
          <a:p>
            <a:pPr lvl="1"/>
            <a:r>
              <a:rPr lang="en-US" sz="1800" b="1" dirty="0">
                <a:sym typeface="Wingdings"/>
              </a:rPr>
              <a:t>October 14, 2017: Orlando</a:t>
            </a:r>
          </a:p>
          <a:p>
            <a:r>
              <a:rPr lang="en-US" sz="2000" dirty="0">
                <a:sym typeface="Wingdings"/>
              </a:rPr>
              <a:t>Inst. For Pure and Applied Mathematics (IPAM, UCLA)</a:t>
            </a:r>
          </a:p>
          <a:p>
            <a:pPr marL="0" indent="0">
              <a:buNone/>
            </a:pPr>
            <a:r>
              <a:rPr lang="en-US" sz="2000" dirty="0"/>
              <a:t>	</a:t>
            </a:r>
            <a:r>
              <a:rPr lang="en-US" sz="2000" b="1" dirty="0"/>
              <a:t>Algorithmic Challenges in Protecting Privacy for Biomed Data</a:t>
            </a:r>
          </a:p>
          <a:p>
            <a:pPr marL="0" indent="0">
              <a:buNone/>
            </a:pPr>
            <a:r>
              <a:rPr lang="en-US" sz="2000" dirty="0"/>
              <a:t>	10-12 January, 2018</a:t>
            </a:r>
          </a:p>
          <a:p>
            <a:r>
              <a:rPr lang="en-US" sz="2000" dirty="0"/>
              <a:t>DPPH Workshop, 15 February 2018</a:t>
            </a:r>
          </a:p>
          <a:p>
            <a:pPr marL="0" indent="0">
              <a:buNone/>
            </a:pPr>
            <a:endParaRPr lang="en-US" sz="2000" dirty="0">
              <a:sym typeface="Wingdings"/>
            </a:endParaRPr>
          </a:p>
          <a:p>
            <a:pPr marL="0" indent="0">
              <a:buNone/>
            </a:pPr>
            <a:r>
              <a:rPr lang="en-US" sz="1800" dirty="0">
                <a:sym typeface="Wingdings"/>
              </a:rPr>
              <a:t>                </a:t>
            </a:r>
            <a:r>
              <a:rPr lang="en-US" sz="2000" dirty="0">
                <a:sym typeface="Wingdings"/>
              </a:rPr>
              <a:t>Lots of material online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7036" y="1086295"/>
            <a:ext cx="1586055" cy="14354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48507" y="3836663"/>
            <a:ext cx="1411556" cy="561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44155" y="2496695"/>
            <a:ext cx="1493445" cy="1106048"/>
          </a:xfrm>
          <a:prstGeom prst="rect">
            <a:avLst/>
          </a:prstGeom>
        </p:spPr>
      </p:pic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6DDF561-3901-4A36-AC5E-FFF26406CEF9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67459" y="4767155"/>
            <a:ext cx="1552723" cy="66063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12495" y="5427785"/>
            <a:ext cx="1884845" cy="87717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B9975EE-70F9-0842-A2FD-C0EB62A90D87}"/>
              </a:ext>
            </a:extLst>
          </p:cNvPr>
          <p:cNvSpPr txBox="1"/>
          <p:nvPr/>
        </p:nvSpPr>
        <p:spPr>
          <a:xfrm>
            <a:off x="7244155" y="6410975"/>
            <a:ext cx="18344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DPPH18.epfl.ch</a:t>
            </a:r>
          </a:p>
        </p:txBody>
      </p:sp>
    </p:spTree>
    <p:extLst>
      <p:ext uri="{BB962C8B-B14F-4D97-AF65-F5344CB8AC3E}">
        <p14:creationId xmlns:p14="http://schemas.microsoft.com/office/powerpoint/2010/main" val="16379557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29043" y="-118561"/>
            <a:ext cx="7886700" cy="1325563"/>
          </a:xfrm>
        </p:spPr>
        <p:txBody>
          <a:bodyPr/>
          <a:lstStyle/>
          <a:p>
            <a:pPr algn="ctr"/>
            <a:r>
              <a:rPr lang="en-US" b="1" dirty="0"/>
              <a:t>“</a:t>
            </a:r>
            <a:r>
              <a:rPr lang="en-US" b="1" dirty="0" err="1"/>
              <a:t>genomeprivacy.org</a:t>
            </a:r>
            <a:r>
              <a:rPr lang="en-US" b="1" dirty="0"/>
              <a:t>”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44147" y="4691463"/>
            <a:ext cx="8873762" cy="22282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/>
              <a:t>Community website</a:t>
            </a:r>
          </a:p>
          <a:p>
            <a:pPr lvl="1"/>
            <a:r>
              <a:rPr lang="en-US" sz="1800" dirty="0"/>
              <a:t>Searchable list of publications on genome privacy and security</a:t>
            </a:r>
          </a:p>
          <a:p>
            <a:pPr lvl="1"/>
            <a:r>
              <a:rPr lang="en-US" sz="1800" dirty="0"/>
              <a:t>News from major media (from Science, Nature, </a:t>
            </a:r>
            <a:r>
              <a:rPr lang="en-US" sz="1800" dirty="0" err="1"/>
              <a:t>GenomeWeb</a:t>
            </a:r>
            <a:r>
              <a:rPr lang="en-US" sz="1800" dirty="0"/>
              <a:t>, etc.)</a:t>
            </a:r>
          </a:p>
          <a:p>
            <a:pPr lvl="1"/>
            <a:r>
              <a:rPr lang="en-US" sz="1800" dirty="0"/>
              <a:t>Research groups and companies involved</a:t>
            </a:r>
          </a:p>
          <a:p>
            <a:pPr lvl="1"/>
            <a:r>
              <a:rPr lang="en-US" sz="1800" dirty="0"/>
              <a:t>Tutorial and tools</a:t>
            </a:r>
          </a:p>
          <a:p>
            <a:pPr lvl="1"/>
            <a:r>
              <a:rPr lang="en-US" sz="1800" dirty="0"/>
              <a:t>Events (past &amp; future)</a:t>
            </a:r>
          </a:p>
          <a:p>
            <a:pPr lvl="1"/>
            <a:endParaRPr lang="en-US" sz="1800" dirty="0"/>
          </a:p>
        </p:txBody>
      </p:sp>
      <p:pic>
        <p:nvPicPr>
          <p:cNvPr id="6" name="Picture 5" descr="qr_code_without_logo.jp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47641" y="1787255"/>
            <a:ext cx="2142533" cy="2142533"/>
          </a:xfrm>
          <a:prstGeom prst="rect">
            <a:avLst/>
          </a:prstGeom>
        </p:spPr>
      </p:pic>
      <p:pic>
        <p:nvPicPr>
          <p:cNvPr id="4" name="Picture 3" descr="Screen Shot 2015-05-30 at 16.45.25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2949" y="1023466"/>
            <a:ext cx="5394550" cy="3660588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6DDF561-3901-4A36-AC5E-FFF26406CEF9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7520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MedCo: Combining the best of Information Security and Medical Informatics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4577" y="3382357"/>
            <a:ext cx="2120397" cy="101827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3245" y="1652550"/>
            <a:ext cx="1699251" cy="775745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7F26E-CB91-FD4F-A614-E0501C4E2095}" type="slidenum">
              <a:rPr lang="en-US" smtClean="0"/>
              <a:t>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E60606B-C321-A043-9B49-8126CF18F8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8605" y="2706101"/>
            <a:ext cx="2540000" cy="4572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54E39AC-FDAB-6D41-8FBF-10ED37A03010}"/>
              </a:ext>
            </a:extLst>
          </p:cNvPr>
          <p:cNvSpPr txBox="1"/>
          <p:nvPr/>
        </p:nvSpPr>
        <p:spPr>
          <a:xfrm>
            <a:off x="674019" y="5789261"/>
            <a:ext cx="1023881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DISCLAIMER</a:t>
            </a:r>
            <a:br>
              <a:rPr lang="en-US" sz="2000" dirty="0"/>
            </a:br>
            <a:r>
              <a:rPr lang="en-US" sz="2000" dirty="0" err="1"/>
              <a:t>MedCo</a:t>
            </a:r>
            <a:r>
              <a:rPr lang="en-US" sz="2000" dirty="0"/>
              <a:t> is a generic concept and it is not fundamentally tied to these technologies, but can be adapted and integrated to other ones</a:t>
            </a:r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EEDEA46B-FDCF-4149-A4C8-85760C374E30}"/>
              </a:ext>
            </a:extLst>
          </p:cNvPr>
          <p:cNvSpPr/>
          <p:nvPr/>
        </p:nvSpPr>
        <p:spPr>
          <a:xfrm>
            <a:off x="6452315" y="1594072"/>
            <a:ext cx="746975" cy="3795781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AD39220-4BCE-134C-A9B9-9E755CCFBC9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40391" y="2579220"/>
            <a:ext cx="3713409" cy="137802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B47BA4D-2288-3F41-9911-9560646E4181}"/>
              </a:ext>
            </a:extLst>
          </p:cNvPr>
          <p:cNvSpPr txBox="1"/>
          <p:nvPr/>
        </p:nvSpPr>
        <p:spPr>
          <a:xfrm>
            <a:off x="1352281" y="1740241"/>
            <a:ext cx="18681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Data model</a:t>
            </a:r>
            <a:endParaRPr lang="en-US" sz="2800" i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25BB738-38E4-AE44-A4EF-056D6016484E}"/>
              </a:ext>
            </a:extLst>
          </p:cNvPr>
          <p:cNvSpPr txBox="1"/>
          <p:nvPr/>
        </p:nvSpPr>
        <p:spPr>
          <a:xfrm>
            <a:off x="674019" y="2499517"/>
            <a:ext cx="322466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Interoperability layer</a:t>
            </a:r>
          </a:p>
          <a:p>
            <a:pPr algn="ctr"/>
            <a:r>
              <a:rPr lang="en-US" sz="2800" dirty="0"/>
              <a:t>Meta API</a:t>
            </a:r>
            <a:endParaRPr lang="en-US" sz="2800" i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FE0F986-FDCB-4048-A255-D7A9FF08013D}"/>
              </a:ext>
            </a:extLst>
          </p:cNvPr>
          <p:cNvSpPr txBox="1"/>
          <p:nvPr/>
        </p:nvSpPr>
        <p:spPr>
          <a:xfrm>
            <a:off x="487097" y="3444176"/>
            <a:ext cx="353692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Privacy-preserving </a:t>
            </a:r>
          </a:p>
          <a:p>
            <a:pPr algn="ctr"/>
            <a:r>
              <a:rPr lang="en-US" sz="2800" dirty="0"/>
              <a:t>computing framework</a:t>
            </a:r>
            <a:endParaRPr lang="en-US" sz="2800" i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900093C-BD0C-6044-9D48-7BEC145915CB}"/>
              </a:ext>
            </a:extLst>
          </p:cNvPr>
          <p:cNvSpPr txBox="1"/>
          <p:nvPr/>
        </p:nvSpPr>
        <p:spPr>
          <a:xfrm>
            <a:off x="1446861" y="4725872"/>
            <a:ext cx="19912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Modern GUI</a:t>
            </a:r>
            <a:endParaRPr lang="en-US" sz="2800" i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A885EB-B808-C043-8243-E99E10100A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66733" y="5211334"/>
            <a:ext cx="1524000" cy="3429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BA6CB8-5339-A94B-AAE1-0ED773DEBD6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939" y="4619683"/>
            <a:ext cx="2854463" cy="540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9048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14009"/>
            <a:ext cx="10515600" cy="1325563"/>
          </a:xfrm>
        </p:spPr>
        <p:txBody>
          <a:bodyPr/>
          <a:lstStyle/>
          <a:p>
            <a:r>
              <a:rPr lang="en-US" b="1" dirty="0"/>
              <a:t>Privacy Challenge in </a:t>
            </a:r>
            <a:r>
              <a:rPr lang="en-US" b="1" dirty="0" err="1"/>
              <a:t>mHealth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3973" y="1152526"/>
            <a:ext cx="11070771" cy="4598595"/>
          </a:xfrm>
        </p:spPr>
        <p:txBody>
          <a:bodyPr>
            <a:normAutofit fontScale="70000" lnSpcReduction="20000"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228600" lvl="1">
              <a:spcBef>
                <a:spcPts val="1000"/>
              </a:spcBef>
            </a:pPr>
            <a:endParaRPr lang="en-US" sz="4200" dirty="0">
              <a:cs typeface="Calibri" pitchFamily="34" charset="0"/>
            </a:endParaRPr>
          </a:p>
          <a:p>
            <a:pPr marL="228600" lvl="1">
              <a:spcBef>
                <a:spcPts val="1000"/>
              </a:spcBef>
            </a:pPr>
            <a:endParaRPr lang="en-US" sz="4200" dirty="0">
              <a:cs typeface="Calibri" pitchFamily="34" charset="0"/>
            </a:endParaRPr>
          </a:p>
          <a:p>
            <a:pPr marL="228600" lvl="1">
              <a:spcBef>
                <a:spcPts val="1000"/>
              </a:spcBef>
            </a:pPr>
            <a:endParaRPr lang="en-US" sz="4200" dirty="0">
              <a:cs typeface="Calibri" pitchFamily="34" charset="0"/>
            </a:endParaRPr>
          </a:p>
          <a:p>
            <a:pPr marL="228600" lvl="1">
              <a:lnSpc>
                <a:spcPct val="120000"/>
              </a:lnSpc>
              <a:spcBef>
                <a:spcPts val="1000"/>
              </a:spcBef>
            </a:pPr>
            <a:r>
              <a:rPr lang="en-US" sz="2900" dirty="0">
                <a:cs typeface="Calibri" pitchFamily="34" charset="0"/>
              </a:rPr>
              <a:t>Many </a:t>
            </a:r>
            <a:r>
              <a:rPr lang="en-US" sz="2900" dirty="0">
                <a:solidFill>
                  <a:schemeClr val="tx1"/>
                </a:solidFill>
                <a:cs typeface="Calibri" pitchFamily="34" charset="0"/>
              </a:rPr>
              <a:t>apps collect the list of installed apps</a:t>
            </a:r>
          </a:p>
          <a:p>
            <a:pPr marL="228600" lvl="1">
              <a:lnSpc>
                <a:spcPct val="120000"/>
              </a:lnSpc>
              <a:spcBef>
                <a:spcPts val="1000"/>
              </a:spcBef>
            </a:pPr>
            <a:r>
              <a:rPr lang="en-US" sz="2900" dirty="0">
                <a:cs typeface="Calibri" pitchFamily="34" charset="0"/>
              </a:rPr>
              <a:t>Presence of an </a:t>
            </a:r>
            <a:r>
              <a:rPr lang="en-US" sz="2900" dirty="0" err="1">
                <a:cs typeface="Calibri" pitchFamily="34" charset="0"/>
              </a:rPr>
              <a:t>mHealth</a:t>
            </a:r>
            <a:r>
              <a:rPr lang="en-US" sz="2900" dirty="0">
                <a:cs typeface="Calibri" pitchFamily="34" charset="0"/>
              </a:rPr>
              <a:t> app </a:t>
            </a:r>
            <a:r>
              <a:rPr lang="en-US" sz="2900" dirty="0">
                <a:cs typeface="Calibri" pitchFamily="34" charset="0"/>
                <a:sym typeface="Wingdings" pitchFamily="2" charset="2"/>
              </a:rPr>
              <a:t></a:t>
            </a:r>
            <a:r>
              <a:rPr lang="en-US" sz="2900" dirty="0">
                <a:cs typeface="Calibri" pitchFamily="34" charset="0"/>
              </a:rPr>
              <a:t> specific medical conditions of its users</a:t>
            </a:r>
          </a:p>
          <a:p>
            <a:pPr marL="228600" lvl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</a:pPr>
            <a:r>
              <a:rPr lang="en-US" sz="2900" dirty="0">
                <a:cs typeface="Calibri" pitchFamily="34" charset="0"/>
              </a:rPr>
              <a:t>Collected lists of installed apps can be shared with third-parties</a:t>
            </a:r>
          </a:p>
          <a:p>
            <a:pPr marL="228600" lvl="1">
              <a:spcBef>
                <a:spcPts val="1000"/>
              </a:spcBef>
            </a:pPr>
            <a:endParaRPr lang="en-US" u="sng" dirty="0">
              <a:cs typeface="Calibri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6218" y="1848418"/>
            <a:ext cx="1584325" cy="892175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66504" y="1667630"/>
            <a:ext cx="1059443" cy="188240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67051" y="1624150"/>
            <a:ext cx="762000" cy="762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27972" y="2412232"/>
            <a:ext cx="762000" cy="762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10577" y="2013872"/>
            <a:ext cx="274320" cy="27051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32168" y="2438608"/>
            <a:ext cx="266700" cy="260985"/>
          </a:xfrm>
          <a:prstGeom prst="rect">
            <a:avLst/>
          </a:prstGeom>
        </p:spPr>
      </p:pic>
      <p:sp>
        <p:nvSpPr>
          <p:cNvPr id="10" name="TextBox 9"/>
          <p:cNvSpPr txBox="1">
            <a:spLocks noChangeAspect="1"/>
          </p:cNvSpPr>
          <p:nvPr/>
        </p:nvSpPr>
        <p:spPr>
          <a:xfrm>
            <a:off x="5296779" y="2642222"/>
            <a:ext cx="534121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err="1"/>
              <a:t>Cancer.Net</a:t>
            </a:r>
            <a:endParaRPr lang="en-US" sz="6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19970" y="2789244"/>
            <a:ext cx="268224" cy="274320"/>
          </a:xfrm>
          <a:prstGeom prst="rect">
            <a:avLst/>
          </a:prstGeom>
        </p:spPr>
      </p:pic>
      <p:sp>
        <p:nvSpPr>
          <p:cNvPr id="12" name="TextBox 11"/>
          <p:cNvSpPr txBox="1">
            <a:spLocks noChangeAspect="1"/>
          </p:cNvSpPr>
          <p:nvPr/>
        </p:nvSpPr>
        <p:spPr>
          <a:xfrm>
            <a:off x="5728977" y="3011047"/>
            <a:ext cx="460382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/>
              <a:t>Diabetes</a:t>
            </a:r>
          </a:p>
        </p:txBody>
      </p:sp>
      <p:sp>
        <p:nvSpPr>
          <p:cNvPr id="13" name="TextBox 12"/>
          <p:cNvSpPr txBox="1">
            <a:spLocks noChangeAspect="1"/>
          </p:cNvSpPr>
          <p:nvPr/>
        </p:nvSpPr>
        <p:spPr>
          <a:xfrm>
            <a:off x="5319359" y="3008433"/>
            <a:ext cx="53572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/>
              <a:t>Depression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25568" y="2789991"/>
            <a:ext cx="253365" cy="25717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13031" y="2439737"/>
            <a:ext cx="255270" cy="257175"/>
          </a:xfrm>
          <a:prstGeom prst="rect">
            <a:avLst/>
          </a:prstGeom>
        </p:spPr>
      </p:pic>
      <p:cxnSp>
        <p:nvCxnSpPr>
          <p:cNvPr id="16" name="Straight Arrow Connector 15"/>
          <p:cNvCxnSpPr>
            <a:cxnSpLocks noChangeAspect="1"/>
          </p:cNvCxnSpPr>
          <p:nvPr/>
        </p:nvCxnSpPr>
        <p:spPr bwMode="auto">
          <a:xfrm>
            <a:off x="2334235" y="2575063"/>
            <a:ext cx="2880000" cy="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lg" len="med"/>
            <a:tailEnd type="triangle"/>
          </a:ln>
          <a:effectLst/>
        </p:spPr>
      </p:cxnSp>
      <p:sp>
        <p:nvSpPr>
          <p:cNvPr id="17" name="TextBox 16"/>
          <p:cNvSpPr txBox="1">
            <a:spLocks noChangeAspect="1"/>
          </p:cNvSpPr>
          <p:nvPr/>
        </p:nvSpPr>
        <p:spPr>
          <a:xfrm>
            <a:off x="2394276" y="1692240"/>
            <a:ext cx="28008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dk1"/>
                </a:solidFill>
                <a:latin typeface="+mj-lt"/>
                <a:cs typeface="Calibri" pitchFamily="34" charset="0"/>
              </a:rPr>
              <a:t>(1) Request </a:t>
            </a:r>
            <a:r>
              <a:rPr lang="en-US" sz="2000" dirty="0" err="1">
                <a:solidFill>
                  <a:schemeClr val="dk1"/>
                </a:solidFill>
                <a:latin typeface="+mj-lt"/>
                <a:cs typeface="Calibri" pitchFamily="34" charset="0"/>
              </a:rPr>
              <a:t>mHealth</a:t>
            </a:r>
            <a:r>
              <a:rPr lang="en-US" sz="2000" dirty="0">
                <a:solidFill>
                  <a:schemeClr val="dk1"/>
                </a:solidFill>
                <a:latin typeface="+mj-lt"/>
                <a:cs typeface="Calibri" pitchFamily="34" charset="0"/>
              </a:rPr>
              <a:t> app </a:t>
            </a:r>
          </a:p>
        </p:txBody>
      </p:sp>
      <p:sp>
        <p:nvSpPr>
          <p:cNvPr id="18" name="TextBox 17"/>
          <p:cNvSpPr txBox="1">
            <a:spLocks noChangeAspect="1"/>
          </p:cNvSpPr>
          <p:nvPr/>
        </p:nvSpPr>
        <p:spPr>
          <a:xfrm>
            <a:off x="-4760054" y="6360202"/>
            <a:ext cx="184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000" dirty="0">
              <a:solidFill>
                <a:schemeClr val="dk1"/>
              </a:solidFill>
              <a:latin typeface="+mj-lt"/>
              <a:cs typeface="Calibri" pitchFamily="34" charset="0"/>
            </a:endParaRPr>
          </a:p>
        </p:txBody>
      </p:sp>
      <p:cxnSp>
        <p:nvCxnSpPr>
          <p:cNvPr id="19" name="Straight Arrow Connector 18"/>
          <p:cNvCxnSpPr>
            <a:cxnSpLocks noChangeAspect="1"/>
          </p:cNvCxnSpPr>
          <p:nvPr/>
        </p:nvCxnSpPr>
        <p:spPr bwMode="auto">
          <a:xfrm>
            <a:off x="6081480" y="2162518"/>
            <a:ext cx="792000" cy="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dash"/>
            <a:round/>
            <a:headEnd type="none" w="lg" len="med"/>
            <a:tailEnd type="triangle" w="lg" len="med"/>
          </a:ln>
          <a:effectLst/>
        </p:spPr>
      </p:cxnSp>
      <p:cxnSp>
        <p:nvCxnSpPr>
          <p:cNvPr id="20" name="Straight Arrow Connector 19"/>
          <p:cNvCxnSpPr>
            <a:cxnSpLocks noChangeAspect="1"/>
          </p:cNvCxnSpPr>
          <p:nvPr/>
        </p:nvCxnSpPr>
        <p:spPr bwMode="auto">
          <a:xfrm>
            <a:off x="6099742" y="2620940"/>
            <a:ext cx="792000" cy="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dash"/>
            <a:round/>
            <a:headEnd type="none" w="lg" len="med"/>
            <a:tailEnd type="triangle" w="lg" len="med"/>
          </a:ln>
          <a:effectLst/>
        </p:spPr>
      </p:cxnSp>
      <p:cxnSp>
        <p:nvCxnSpPr>
          <p:cNvPr id="21" name="Straight Arrow Connector 20"/>
          <p:cNvCxnSpPr>
            <a:cxnSpLocks noChangeAspect="1"/>
          </p:cNvCxnSpPr>
          <p:nvPr/>
        </p:nvCxnSpPr>
        <p:spPr bwMode="auto">
          <a:xfrm>
            <a:off x="8694053" y="2170428"/>
            <a:ext cx="540000" cy="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dash"/>
            <a:round/>
            <a:headEnd type="none" w="lg" len="med"/>
            <a:tailEnd type="triangle" w="lg" len="med"/>
          </a:ln>
          <a:effectLst/>
        </p:spPr>
      </p:cxnSp>
      <p:cxnSp>
        <p:nvCxnSpPr>
          <p:cNvPr id="22" name="Straight Arrow Connector 21"/>
          <p:cNvCxnSpPr>
            <a:cxnSpLocks noChangeAspect="1"/>
          </p:cNvCxnSpPr>
          <p:nvPr/>
        </p:nvCxnSpPr>
        <p:spPr bwMode="auto">
          <a:xfrm>
            <a:off x="8690544" y="2642174"/>
            <a:ext cx="540000" cy="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dash"/>
            <a:round/>
            <a:headEnd type="none" w="lg" len="med"/>
            <a:tailEnd type="triangle" w="lg" len="med"/>
          </a:ln>
          <a:effectLst/>
        </p:spPr>
      </p:cxnSp>
      <p:sp>
        <p:nvSpPr>
          <p:cNvPr id="23" name="TextBox 22"/>
          <p:cNvSpPr txBox="1">
            <a:spLocks noChangeAspect="1"/>
          </p:cNvSpPr>
          <p:nvPr/>
        </p:nvSpPr>
        <p:spPr>
          <a:xfrm>
            <a:off x="5754365" y="2648155"/>
            <a:ext cx="41069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/>
              <a:t>Twitter</a:t>
            </a:r>
          </a:p>
        </p:txBody>
      </p:sp>
      <p:sp>
        <p:nvSpPr>
          <p:cNvPr id="24" name="TextBox 23"/>
          <p:cNvSpPr txBox="1">
            <a:spLocks noChangeAspect="1"/>
          </p:cNvSpPr>
          <p:nvPr/>
        </p:nvSpPr>
        <p:spPr>
          <a:xfrm>
            <a:off x="5722642" y="2253513"/>
            <a:ext cx="48282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/>
              <a:t>Facebook</a:t>
            </a:r>
          </a:p>
        </p:txBody>
      </p:sp>
      <p:sp>
        <p:nvSpPr>
          <p:cNvPr id="25" name="Vertical Scroll 24"/>
          <p:cNvSpPr>
            <a:spLocks noChangeAspect="1"/>
          </p:cNvSpPr>
          <p:nvPr/>
        </p:nvSpPr>
        <p:spPr bwMode="auto">
          <a:xfrm>
            <a:off x="6719193" y="1595300"/>
            <a:ext cx="2180337" cy="2135006"/>
          </a:xfrm>
          <a:prstGeom prst="verticalScroll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953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6" name="TextBox 25"/>
          <p:cNvSpPr txBox="1">
            <a:spLocks noChangeAspect="1"/>
          </p:cNvSpPr>
          <p:nvPr/>
        </p:nvSpPr>
        <p:spPr>
          <a:xfrm>
            <a:off x="7049109" y="1852869"/>
            <a:ext cx="1708073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dk1"/>
                </a:solidFill>
                <a:latin typeface="+mj-lt"/>
                <a:cs typeface="Calibri" pitchFamily="34" charset="0"/>
              </a:rPr>
              <a:t>List of apps:</a:t>
            </a:r>
          </a:p>
          <a:p>
            <a:pPr marL="342900" indent="-342900">
              <a:buFont typeface=".AppleSystemUIFont" charset="-120"/>
              <a:buChar char="-"/>
            </a:pPr>
            <a:r>
              <a:rPr lang="en-US" sz="1600" dirty="0">
                <a:solidFill>
                  <a:schemeClr val="dk1"/>
                </a:solidFill>
                <a:latin typeface="+mj-lt"/>
                <a:cs typeface="Calibri" pitchFamily="34" charset="0"/>
              </a:rPr>
              <a:t>Facebook</a:t>
            </a:r>
          </a:p>
          <a:p>
            <a:pPr marL="342900" indent="-342900">
              <a:buFont typeface=".AppleSystemUIFont" charset="-120"/>
              <a:buChar char="-"/>
            </a:pPr>
            <a:r>
              <a:rPr lang="en-US" sz="1600" dirty="0">
                <a:solidFill>
                  <a:schemeClr val="dk1"/>
                </a:solidFill>
                <a:latin typeface="+mj-lt"/>
                <a:cs typeface="Calibri" pitchFamily="34" charset="0"/>
              </a:rPr>
              <a:t>Twitter</a:t>
            </a:r>
          </a:p>
          <a:p>
            <a:pPr marL="342900" indent="-342900">
              <a:buFont typeface=".AppleSystemUIFont" charset="-120"/>
              <a:buChar char="-"/>
            </a:pPr>
            <a:r>
              <a:rPr lang="en-US" sz="1600" dirty="0">
                <a:solidFill>
                  <a:schemeClr val="dk1"/>
                </a:solidFill>
                <a:latin typeface="+mj-lt"/>
                <a:cs typeface="Calibri" pitchFamily="34" charset="0"/>
              </a:rPr>
              <a:t>Play Store</a:t>
            </a:r>
          </a:p>
          <a:p>
            <a:pPr marL="342900" indent="-342900">
              <a:buFont typeface=".AppleSystemUIFont" charset="-120"/>
              <a:buChar char="-"/>
            </a:pPr>
            <a:r>
              <a:rPr lang="en-US" sz="1600" dirty="0">
                <a:solidFill>
                  <a:srgbClr val="FF0000"/>
                </a:solidFill>
                <a:latin typeface="+mj-lt"/>
                <a:cs typeface="Calibri" pitchFamily="34" charset="0"/>
              </a:rPr>
              <a:t>Diabetes</a:t>
            </a:r>
          </a:p>
          <a:p>
            <a:pPr marL="342900" indent="-342900">
              <a:buFont typeface=".AppleSystemUIFont" charset="-120"/>
              <a:buChar char="-"/>
            </a:pPr>
            <a:r>
              <a:rPr lang="en-US" sz="1600" dirty="0">
                <a:solidFill>
                  <a:srgbClr val="FF0000"/>
                </a:solidFill>
                <a:latin typeface="+mj-lt"/>
                <a:cs typeface="Calibri" pitchFamily="34" charset="0"/>
              </a:rPr>
              <a:t>Depression</a:t>
            </a:r>
          </a:p>
          <a:p>
            <a:pPr marL="342900" indent="-342900">
              <a:buFont typeface=".AppleSystemUIFont" charset="-120"/>
              <a:buChar char="-"/>
            </a:pPr>
            <a:r>
              <a:rPr lang="en-US" sz="1600" dirty="0" err="1">
                <a:solidFill>
                  <a:srgbClr val="FF0000"/>
                </a:solidFill>
                <a:latin typeface="+mj-lt"/>
                <a:cs typeface="Calibri" pitchFamily="34" charset="0"/>
              </a:rPr>
              <a:t>Cancer.net</a:t>
            </a:r>
            <a:endParaRPr lang="en-US" sz="1600" dirty="0">
              <a:solidFill>
                <a:srgbClr val="FF0000"/>
              </a:solidFill>
              <a:latin typeface="+mj-lt"/>
              <a:cs typeface="Calibri" pitchFamily="34" charset="0"/>
            </a:endParaRP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28952" y="1628308"/>
            <a:ext cx="360040" cy="36004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41027" y="2387295"/>
            <a:ext cx="360040" cy="360040"/>
          </a:xfrm>
          <a:prstGeom prst="rect">
            <a:avLst/>
          </a:prstGeom>
        </p:spPr>
      </p:pic>
      <p:sp>
        <p:nvSpPr>
          <p:cNvPr id="29" name="TextBox 28"/>
          <p:cNvSpPr txBox="1">
            <a:spLocks noChangeAspect="1"/>
          </p:cNvSpPr>
          <p:nvPr/>
        </p:nvSpPr>
        <p:spPr>
          <a:xfrm>
            <a:off x="8856258" y="3226090"/>
            <a:ext cx="17407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+mj-lt"/>
              </a:rPr>
              <a:t>Third-party servers</a:t>
            </a: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19954" y="2017857"/>
            <a:ext cx="292100" cy="292100"/>
          </a:xfrm>
          <a:prstGeom prst="rect">
            <a:avLst/>
          </a:prstGeom>
        </p:spPr>
      </p:pic>
      <p:sp>
        <p:nvSpPr>
          <p:cNvPr id="31" name="TextBox 30"/>
          <p:cNvSpPr txBox="1">
            <a:spLocks noChangeAspect="1"/>
          </p:cNvSpPr>
          <p:nvPr/>
        </p:nvSpPr>
        <p:spPr>
          <a:xfrm>
            <a:off x="5327875" y="2254292"/>
            <a:ext cx="49885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/>
              <a:t>Play Store</a:t>
            </a:r>
          </a:p>
        </p:txBody>
      </p:sp>
      <p:cxnSp>
        <p:nvCxnSpPr>
          <p:cNvPr id="32" name="Straight Arrow Connector 31"/>
          <p:cNvCxnSpPr>
            <a:cxnSpLocks noChangeAspect="1"/>
          </p:cNvCxnSpPr>
          <p:nvPr/>
        </p:nvCxnSpPr>
        <p:spPr bwMode="auto">
          <a:xfrm>
            <a:off x="2346580" y="2120351"/>
            <a:ext cx="2880000" cy="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lg" len="med"/>
            <a:tailEnd type="none"/>
          </a:ln>
          <a:effectLst/>
        </p:spPr>
      </p:cxnSp>
      <p:sp>
        <p:nvSpPr>
          <p:cNvPr id="66" name="Rectangle 65"/>
          <p:cNvSpPr/>
          <p:nvPr/>
        </p:nvSpPr>
        <p:spPr>
          <a:xfrm>
            <a:off x="2760701" y="2186295"/>
            <a:ext cx="17427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dk1"/>
                </a:solidFill>
                <a:latin typeface="+mj-lt"/>
                <a:cs typeface="Calibri" pitchFamily="34" charset="0"/>
              </a:rPr>
              <a:t>(2) </a:t>
            </a:r>
            <a:r>
              <a:rPr lang="en-US" dirty="0" err="1">
                <a:solidFill>
                  <a:schemeClr val="dk1"/>
                </a:solidFill>
                <a:latin typeface="+mj-lt"/>
                <a:cs typeface="Calibri" pitchFamily="34" charset="0"/>
              </a:rPr>
              <a:t>mHealth</a:t>
            </a:r>
            <a:r>
              <a:rPr lang="en-US" dirty="0">
                <a:solidFill>
                  <a:schemeClr val="dk1"/>
                </a:solidFill>
                <a:latin typeface="+mj-lt"/>
                <a:cs typeface="Calibri" pitchFamily="34" charset="0"/>
              </a:rPr>
              <a:t> app </a:t>
            </a:r>
          </a:p>
        </p:txBody>
      </p:sp>
      <p:pic>
        <p:nvPicPr>
          <p:cNvPr id="67" name="Picture 66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6195" y="11337477"/>
            <a:ext cx="3168650" cy="1784350"/>
          </a:xfrm>
          <a:prstGeom prst="rect">
            <a:avLst/>
          </a:prstGeom>
          <a:ln w="50800">
            <a:solidFill>
              <a:schemeClr val="tx1"/>
            </a:solidFill>
          </a:ln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25647" y="10376418"/>
            <a:ext cx="3035432" cy="5393311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626787" y="11238192"/>
            <a:ext cx="1524000" cy="1524000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614955" y="12678352"/>
            <a:ext cx="1524000" cy="1524000"/>
          </a:xfrm>
          <a:prstGeom prst="rect">
            <a:avLst/>
          </a:prstGeom>
        </p:spPr>
      </p:pic>
      <p:pic>
        <p:nvPicPr>
          <p:cNvPr id="71" name="Picture 70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155478" y="11742248"/>
            <a:ext cx="768096" cy="757428"/>
          </a:xfrm>
          <a:prstGeom prst="rect">
            <a:avLst/>
          </a:prstGeom>
        </p:spPr>
      </p:pic>
      <p:pic>
        <p:nvPicPr>
          <p:cNvPr id="72" name="Picture 71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155478" y="12750360"/>
            <a:ext cx="746760" cy="730758"/>
          </a:xfrm>
          <a:prstGeom prst="rect">
            <a:avLst/>
          </a:prstGeom>
        </p:spPr>
      </p:pic>
      <p:sp>
        <p:nvSpPr>
          <p:cNvPr id="73" name="TextBox 72"/>
          <p:cNvSpPr txBox="1"/>
          <p:nvPr/>
        </p:nvSpPr>
        <p:spPr>
          <a:xfrm>
            <a:off x="15033771" y="14561593"/>
            <a:ext cx="9520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Cancer.Net</a:t>
            </a:r>
            <a:endParaRPr lang="en-US" sz="1200" dirty="0"/>
          </a:p>
        </p:txBody>
      </p:sp>
      <p:pic>
        <p:nvPicPr>
          <p:cNvPr id="74" name="Picture 73"/>
          <p:cNvPicPr>
            <a:picLocks noChangeAspect="1"/>
          </p:cNvPicPr>
          <p:nvPr/>
        </p:nvPicPr>
        <p:blipFill>
          <a:blip r:embed="rId17" cstate="print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864912" y="12685641"/>
            <a:ext cx="804672" cy="822960"/>
          </a:xfrm>
          <a:prstGeom prst="rect">
            <a:avLst/>
          </a:prstGeom>
        </p:spPr>
      </p:pic>
      <p:sp>
        <p:nvSpPr>
          <p:cNvPr id="75" name="TextBox 74"/>
          <p:cNvSpPr txBox="1"/>
          <p:nvPr/>
        </p:nvSpPr>
        <p:spPr>
          <a:xfrm>
            <a:off x="13825587" y="13481473"/>
            <a:ext cx="7889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Diabetes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13753579" y="14561593"/>
            <a:ext cx="9589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Depression</a:t>
            </a:r>
          </a:p>
        </p:txBody>
      </p:sp>
      <p:pic>
        <p:nvPicPr>
          <p:cNvPr id="77" name="Picture 76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859334" y="13758472"/>
            <a:ext cx="776986" cy="788670"/>
          </a:xfrm>
          <a:prstGeom prst="rect">
            <a:avLst/>
          </a:prstGeom>
        </p:spPr>
      </p:pic>
      <p:pic>
        <p:nvPicPr>
          <p:cNvPr id="78" name="Picture 77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117531" y="13761890"/>
            <a:ext cx="782828" cy="788670"/>
          </a:xfrm>
          <a:prstGeom prst="rect">
            <a:avLst/>
          </a:prstGeom>
        </p:spPr>
      </p:pic>
      <p:cxnSp>
        <p:nvCxnSpPr>
          <p:cNvPr id="79" name="Straight Arrow Connector 78"/>
          <p:cNvCxnSpPr/>
          <p:nvPr/>
        </p:nvCxnSpPr>
        <p:spPr bwMode="auto">
          <a:xfrm>
            <a:off x="5002350" y="12933485"/>
            <a:ext cx="8280000" cy="0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lg" len="med"/>
            <a:tailEnd type="triangle"/>
          </a:ln>
          <a:effectLst/>
        </p:spPr>
      </p:cxnSp>
      <p:sp>
        <p:nvSpPr>
          <p:cNvPr id="80" name="TextBox 79"/>
          <p:cNvSpPr txBox="1"/>
          <p:nvPr/>
        </p:nvSpPr>
        <p:spPr>
          <a:xfrm>
            <a:off x="5218374" y="11024490"/>
            <a:ext cx="60612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dk1"/>
                </a:solidFill>
                <a:latin typeface="+mj-lt"/>
                <a:cs typeface="Calibri" pitchFamily="34" charset="0"/>
              </a:rPr>
              <a:t>(1) Request </a:t>
            </a:r>
            <a:r>
              <a:rPr lang="en-US" sz="4000" dirty="0" err="1">
                <a:solidFill>
                  <a:schemeClr val="dk1"/>
                </a:solidFill>
                <a:latin typeface="+mj-lt"/>
                <a:cs typeface="Calibri" pitchFamily="34" charset="0"/>
              </a:rPr>
              <a:t>mHealth</a:t>
            </a:r>
            <a:r>
              <a:rPr lang="en-US" sz="4000" dirty="0">
                <a:solidFill>
                  <a:schemeClr val="dk1"/>
                </a:solidFill>
                <a:latin typeface="+mj-lt"/>
                <a:cs typeface="Calibri" pitchFamily="34" charset="0"/>
              </a:rPr>
              <a:t> app 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5244554" y="12169329"/>
            <a:ext cx="40078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dk1"/>
                </a:solidFill>
                <a:latin typeface="+mj-lt"/>
                <a:cs typeface="Calibri" pitchFamily="34" charset="0"/>
              </a:rPr>
              <a:t>(2) </a:t>
            </a:r>
            <a:r>
              <a:rPr lang="en-US" sz="4000" dirty="0" err="1">
                <a:solidFill>
                  <a:schemeClr val="dk1"/>
                </a:solidFill>
                <a:latin typeface="+mj-lt"/>
                <a:cs typeface="Calibri" pitchFamily="34" charset="0"/>
              </a:rPr>
              <a:t>mHealth</a:t>
            </a:r>
            <a:r>
              <a:rPr lang="en-US" sz="4000" dirty="0">
                <a:solidFill>
                  <a:schemeClr val="dk1"/>
                </a:solidFill>
                <a:latin typeface="+mj-lt"/>
                <a:cs typeface="Calibri" pitchFamily="34" charset="0"/>
              </a:rPr>
              <a:t> app </a:t>
            </a:r>
          </a:p>
        </p:txBody>
      </p:sp>
      <p:cxnSp>
        <p:nvCxnSpPr>
          <p:cNvPr id="82" name="Straight Arrow Connector 81"/>
          <p:cNvCxnSpPr/>
          <p:nvPr/>
        </p:nvCxnSpPr>
        <p:spPr bwMode="auto">
          <a:xfrm>
            <a:off x="15854780" y="12181585"/>
            <a:ext cx="2160000" cy="0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rgbClr val="FF0000"/>
            </a:solidFill>
            <a:prstDash val="dash"/>
            <a:round/>
            <a:headEnd type="none" w="lg" len="med"/>
            <a:tailEnd type="triangle" w="lg" len="med"/>
          </a:ln>
          <a:effectLst/>
        </p:spPr>
      </p:cxnSp>
      <p:cxnSp>
        <p:nvCxnSpPr>
          <p:cNvPr id="83" name="Straight Arrow Connector 82"/>
          <p:cNvCxnSpPr/>
          <p:nvPr/>
        </p:nvCxnSpPr>
        <p:spPr bwMode="auto">
          <a:xfrm>
            <a:off x="15803550" y="13189697"/>
            <a:ext cx="2160000" cy="0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rgbClr val="FF0000"/>
            </a:solidFill>
            <a:prstDash val="dash"/>
            <a:round/>
            <a:headEnd type="none" w="lg" len="med"/>
            <a:tailEnd type="triangle" w="lg" len="med"/>
          </a:ln>
          <a:effectLst/>
        </p:spPr>
      </p:cxnSp>
      <p:cxnSp>
        <p:nvCxnSpPr>
          <p:cNvPr id="84" name="Straight Arrow Connector 83"/>
          <p:cNvCxnSpPr/>
          <p:nvPr/>
        </p:nvCxnSpPr>
        <p:spPr bwMode="auto">
          <a:xfrm>
            <a:off x="22394539" y="12174296"/>
            <a:ext cx="2160000" cy="0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rgbClr val="FF0000"/>
            </a:solidFill>
            <a:prstDash val="dash"/>
            <a:round/>
            <a:headEnd type="none" w="lg" len="med"/>
            <a:tailEnd type="triangle" w="lg" len="med"/>
          </a:ln>
          <a:effectLst/>
        </p:spPr>
      </p:cxnSp>
      <p:cxnSp>
        <p:nvCxnSpPr>
          <p:cNvPr id="85" name="Straight Arrow Connector 84"/>
          <p:cNvCxnSpPr/>
          <p:nvPr/>
        </p:nvCxnSpPr>
        <p:spPr bwMode="auto">
          <a:xfrm>
            <a:off x="22394539" y="13254416"/>
            <a:ext cx="2160000" cy="0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rgbClr val="FF0000"/>
            </a:solidFill>
            <a:prstDash val="dash"/>
            <a:round/>
            <a:headEnd type="none" w="lg" len="med"/>
            <a:tailEnd type="triangle" w="lg" len="med"/>
          </a:ln>
          <a:effectLst/>
        </p:spPr>
      </p:cxnSp>
      <p:sp>
        <p:nvSpPr>
          <p:cNvPr id="86" name="TextBox 85"/>
          <p:cNvSpPr txBox="1"/>
          <p:nvPr/>
        </p:nvSpPr>
        <p:spPr>
          <a:xfrm>
            <a:off x="15203944" y="13470440"/>
            <a:ext cx="6378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Twitter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15121731" y="12462328"/>
            <a:ext cx="8579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Facebook</a:t>
            </a:r>
          </a:p>
        </p:txBody>
      </p:sp>
      <p:sp>
        <p:nvSpPr>
          <p:cNvPr id="88" name="Vertical Scroll 87"/>
          <p:cNvSpPr/>
          <p:nvPr/>
        </p:nvSpPr>
        <p:spPr bwMode="auto">
          <a:xfrm>
            <a:off x="18262917" y="11337476"/>
            <a:ext cx="4360674" cy="2864876"/>
          </a:xfrm>
          <a:prstGeom prst="verticalScroll">
            <a:avLst/>
          </a:prstGeom>
          <a:noFill/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953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18650123" y="11764314"/>
            <a:ext cx="3416145" cy="23237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>
                <a:solidFill>
                  <a:schemeClr val="dk1"/>
                </a:solidFill>
                <a:latin typeface="+mj-lt"/>
                <a:cs typeface="Calibri" pitchFamily="34" charset="0"/>
              </a:rPr>
              <a:t>List of installed apps</a:t>
            </a:r>
          </a:p>
          <a:p>
            <a:pPr marL="342900" indent="-342900">
              <a:buFont typeface=".AppleSystemUIFont" charset="-120"/>
              <a:buChar char="-"/>
            </a:pPr>
            <a:r>
              <a:rPr lang="en-US" sz="2000" dirty="0">
                <a:solidFill>
                  <a:schemeClr val="dk1"/>
                </a:solidFill>
                <a:latin typeface="+mj-lt"/>
                <a:cs typeface="Calibri" pitchFamily="34" charset="0"/>
              </a:rPr>
              <a:t>Facebook</a:t>
            </a:r>
          </a:p>
          <a:p>
            <a:pPr marL="342900" indent="-342900">
              <a:buFont typeface=".AppleSystemUIFont" charset="-120"/>
              <a:buChar char="-"/>
            </a:pPr>
            <a:r>
              <a:rPr lang="en-US" sz="2000" dirty="0">
                <a:solidFill>
                  <a:schemeClr val="dk1"/>
                </a:solidFill>
                <a:latin typeface="+mj-lt"/>
                <a:cs typeface="Calibri" pitchFamily="34" charset="0"/>
              </a:rPr>
              <a:t>Twitter</a:t>
            </a:r>
          </a:p>
          <a:p>
            <a:pPr marL="342900" indent="-342900">
              <a:buFont typeface=".AppleSystemUIFont" charset="-120"/>
              <a:buChar char="-"/>
            </a:pPr>
            <a:r>
              <a:rPr lang="en-US" sz="2000" dirty="0">
                <a:solidFill>
                  <a:schemeClr val="dk1"/>
                </a:solidFill>
                <a:latin typeface="+mj-lt"/>
                <a:cs typeface="Calibri" pitchFamily="34" charset="0"/>
              </a:rPr>
              <a:t>Play Store</a:t>
            </a:r>
          </a:p>
          <a:p>
            <a:pPr marL="342900" indent="-342900">
              <a:buFont typeface=".AppleSystemUIFont" charset="-120"/>
              <a:buChar char="-"/>
            </a:pPr>
            <a:r>
              <a:rPr lang="en-US" sz="2000" dirty="0">
                <a:solidFill>
                  <a:srgbClr val="FF0000"/>
                </a:solidFill>
                <a:latin typeface="+mj-lt"/>
                <a:cs typeface="Calibri" pitchFamily="34" charset="0"/>
              </a:rPr>
              <a:t>Diabetes</a:t>
            </a:r>
          </a:p>
          <a:p>
            <a:pPr marL="342900" indent="-342900">
              <a:buFont typeface=".AppleSystemUIFont" charset="-120"/>
              <a:buChar char="-"/>
            </a:pPr>
            <a:r>
              <a:rPr lang="en-US" sz="2000" dirty="0">
                <a:solidFill>
                  <a:srgbClr val="FF0000"/>
                </a:solidFill>
                <a:latin typeface="+mj-lt"/>
                <a:cs typeface="Calibri" pitchFamily="34" charset="0"/>
              </a:rPr>
              <a:t>Depression</a:t>
            </a:r>
          </a:p>
          <a:p>
            <a:pPr marL="342900" indent="-342900">
              <a:buFont typeface=".AppleSystemUIFont" charset="-120"/>
              <a:buChar char="-"/>
            </a:pPr>
            <a:r>
              <a:rPr lang="en-US" sz="2000" dirty="0" err="1">
                <a:solidFill>
                  <a:srgbClr val="FF0000"/>
                </a:solidFill>
                <a:latin typeface="+mj-lt"/>
                <a:cs typeface="Calibri" pitchFamily="34" charset="0"/>
              </a:rPr>
              <a:t>Cancer.net</a:t>
            </a:r>
            <a:endParaRPr lang="en-US" sz="2000" dirty="0">
              <a:solidFill>
                <a:srgbClr val="FF0000"/>
              </a:solidFill>
              <a:latin typeface="+mj-lt"/>
              <a:cs typeface="Calibri" pitchFamily="34" charset="0"/>
            </a:endParaRPr>
          </a:p>
        </p:txBody>
      </p:sp>
      <p:pic>
        <p:nvPicPr>
          <p:cNvPr id="90" name="Picture 89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418875" y="11163796"/>
            <a:ext cx="720080" cy="720080"/>
          </a:xfrm>
          <a:prstGeom prst="rect">
            <a:avLst/>
          </a:prstGeom>
        </p:spPr>
      </p:pic>
      <p:pic>
        <p:nvPicPr>
          <p:cNvPr id="91" name="Picture 90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346867" y="12678352"/>
            <a:ext cx="720080" cy="720080"/>
          </a:xfrm>
          <a:prstGeom prst="rect">
            <a:avLst/>
          </a:prstGeom>
        </p:spPr>
      </p:pic>
      <p:sp>
        <p:nvSpPr>
          <p:cNvPr id="92" name="TextBox 91"/>
          <p:cNvSpPr txBox="1"/>
          <p:nvPr/>
        </p:nvSpPr>
        <p:spPr>
          <a:xfrm>
            <a:off x="23087180" y="14202352"/>
            <a:ext cx="449193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+mj-lt"/>
              </a:rPr>
              <a:t>Third-party servers</a:t>
            </a:r>
          </a:p>
        </p:txBody>
      </p:sp>
      <p:pic>
        <p:nvPicPr>
          <p:cNvPr id="93" name="Picture 92"/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825587" y="11658036"/>
            <a:ext cx="876300" cy="876300"/>
          </a:xfrm>
          <a:prstGeom prst="rect">
            <a:avLst/>
          </a:prstGeom>
        </p:spPr>
      </p:pic>
      <p:sp>
        <p:nvSpPr>
          <p:cNvPr id="94" name="TextBox 93"/>
          <p:cNvSpPr txBox="1"/>
          <p:nvPr/>
        </p:nvSpPr>
        <p:spPr>
          <a:xfrm>
            <a:off x="13825587" y="12390320"/>
            <a:ext cx="8931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Play Store</a:t>
            </a:r>
          </a:p>
        </p:txBody>
      </p:sp>
      <p:cxnSp>
        <p:nvCxnSpPr>
          <p:cNvPr id="95" name="Straight Arrow Connector 94"/>
          <p:cNvCxnSpPr/>
          <p:nvPr/>
        </p:nvCxnSpPr>
        <p:spPr bwMode="auto">
          <a:xfrm>
            <a:off x="5002350" y="11886264"/>
            <a:ext cx="8928000" cy="0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triangle" w="lg" len="med"/>
            <a:tailEnd type="none"/>
          </a:ln>
          <a:effectLst/>
        </p:spPr>
      </p:cxnSp>
      <p:sp>
        <p:nvSpPr>
          <p:cNvPr id="96" name="Rectangle 95"/>
          <p:cNvSpPr/>
          <p:nvPr/>
        </p:nvSpPr>
        <p:spPr bwMode="auto">
          <a:xfrm>
            <a:off x="17160381" y="10873185"/>
            <a:ext cx="11138814" cy="4462174"/>
          </a:xfrm>
          <a:prstGeom prst="rect">
            <a:avLst/>
          </a:prstGeom>
          <a:solidFill>
            <a:srgbClr val="FF0000">
              <a:alpha val="6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953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23239580" y="14354752"/>
            <a:ext cx="449193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+mj-lt"/>
              </a:rPr>
              <a:t>Third-party servers</a:t>
            </a:r>
          </a:p>
        </p:txBody>
      </p:sp>
      <p:sp>
        <p:nvSpPr>
          <p:cNvPr id="100" name="TextBox 99"/>
          <p:cNvSpPr txBox="1"/>
          <p:nvPr/>
        </p:nvSpPr>
        <p:spPr>
          <a:xfrm>
            <a:off x="9951605" y="1627808"/>
            <a:ext cx="2003182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Misuse this info</a:t>
            </a:r>
            <a:r>
              <a:rPr lang="en-US" dirty="0">
                <a:solidFill>
                  <a:srgbClr val="FF0000"/>
                </a:solidFill>
                <a:cs typeface="Calibri" pitchFamily="34" charset="0"/>
              </a:rPr>
              <a:t>  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solidFill>
                  <a:srgbClr val="FF0000"/>
                </a:solidFill>
                <a:cs typeface="Calibri" pitchFamily="34" charset="0"/>
              </a:rPr>
              <a:t>To profile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solidFill>
                  <a:srgbClr val="FF0000"/>
                </a:solidFill>
                <a:cs typeface="Calibri" pitchFamily="34" charset="0"/>
              </a:rPr>
              <a:t>To shame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solidFill>
                  <a:srgbClr val="FF0000"/>
                </a:solidFill>
                <a:cs typeface="Calibri" pitchFamily="34" charset="0"/>
              </a:rPr>
              <a:t>To discriminate users</a:t>
            </a:r>
          </a:p>
          <a:p>
            <a:pPr marL="285750" indent="-285750">
              <a:buFontTx/>
              <a:buChar char="-"/>
            </a:pPr>
            <a:r>
              <a:rPr lang="mr-IN" sz="1600" dirty="0">
                <a:solidFill>
                  <a:srgbClr val="FF0000"/>
                </a:solidFill>
                <a:cs typeface="Calibri" pitchFamily="34" charset="0"/>
              </a:rPr>
              <a:t>…</a:t>
            </a:r>
            <a:endParaRPr lang="en-US" sz="1600" dirty="0">
              <a:solidFill>
                <a:srgbClr val="FF0000"/>
              </a:solidFill>
              <a:cs typeface="Calibri" pitchFamily="34" charset="0"/>
            </a:endParaRPr>
          </a:p>
          <a:p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101" name="Rectangle 100"/>
          <p:cNvSpPr/>
          <p:nvPr/>
        </p:nvSpPr>
        <p:spPr bwMode="auto">
          <a:xfrm>
            <a:off x="9951605" y="1444373"/>
            <a:ext cx="1848348" cy="1781717"/>
          </a:xfrm>
          <a:prstGeom prst="rect">
            <a:avLst/>
          </a:prstGeom>
          <a:solidFill>
            <a:srgbClr val="FF0000">
              <a:alpha val="6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953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744770" y="5484057"/>
            <a:ext cx="11281867" cy="76944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dirty="0">
                <a:cs typeface="Calibri" pitchFamily="34" charset="0"/>
              </a:rPr>
              <a:t>How to </a:t>
            </a:r>
            <a:r>
              <a:rPr lang="en-US" sz="2200" u="sng" dirty="0">
                <a:cs typeface="Calibri" pitchFamily="34" charset="0"/>
              </a:rPr>
              <a:t>hide the presence</a:t>
            </a:r>
            <a:r>
              <a:rPr lang="en-US" sz="2200" dirty="0">
                <a:cs typeface="Calibri" pitchFamily="34" charset="0"/>
              </a:rPr>
              <a:t> of a sensitive app from other apps while preserving key </a:t>
            </a:r>
            <a:r>
              <a:rPr lang="en-US" sz="2200" u="sng" dirty="0">
                <a:cs typeface="Calibri" pitchFamily="34" charset="0"/>
              </a:rPr>
              <a:t>functionalities and usability</a:t>
            </a:r>
            <a:r>
              <a:rPr lang="en-US" sz="2200" dirty="0">
                <a:cs typeface="Calibri" pitchFamily="34" charset="0"/>
              </a:rPr>
              <a:t> of the app, and </a:t>
            </a:r>
            <a:r>
              <a:rPr lang="en-US" sz="2200" u="sng" dirty="0">
                <a:cs typeface="Calibri" pitchFamily="34" charset="0"/>
              </a:rPr>
              <a:t>without requiring users to modify the OS</a:t>
            </a:r>
            <a:r>
              <a:rPr lang="en-US" sz="2200" dirty="0">
                <a:cs typeface="Calibri" pitchFamily="34" charset="0"/>
              </a:rPr>
              <a:t> of their phones?</a:t>
            </a:r>
          </a:p>
        </p:txBody>
      </p:sp>
      <p:sp>
        <p:nvSpPr>
          <p:cNvPr id="105" name="Slide Number Placeholder 104"/>
          <p:cNvSpPr>
            <a:spLocks noGrp="1"/>
          </p:cNvSpPr>
          <p:nvPr>
            <p:ph type="sldNum" sz="quarter" idx="12"/>
          </p:nvPr>
        </p:nvSpPr>
        <p:spPr>
          <a:xfrm>
            <a:off x="8856258" y="6403959"/>
            <a:ext cx="2743200" cy="365125"/>
          </a:xfrm>
        </p:spPr>
        <p:txBody>
          <a:bodyPr/>
          <a:lstStyle/>
          <a:p>
            <a:fld id="{4FE6762E-D3C6-BA44-BEFB-89AC3638D9E4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104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/>
      <p:bldP spid="29" grpId="0"/>
      <p:bldP spid="100" grpId="0"/>
      <p:bldP spid="101" grpId="0" animBg="1"/>
      <p:bldP spid="104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Solution: </a:t>
            </a:r>
            <a:r>
              <a:rPr lang="en-US" b="1" dirty="0" err="1"/>
              <a:t>HideMyApp</a:t>
            </a:r>
            <a:r>
              <a:rPr lang="en-US" b="1" dirty="0"/>
              <a:t> (HMA)</a:t>
            </a:r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9016" y="4503054"/>
            <a:ext cx="1155360" cy="650614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6749" y="2210056"/>
            <a:ext cx="1059443" cy="1882403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79775" y="2064097"/>
            <a:ext cx="762000" cy="762000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40696" y="2852179"/>
            <a:ext cx="762000" cy="762000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28705" y="2461702"/>
            <a:ext cx="274320" cy="270510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2413" y="2831257"/>
            <a:ext cx="266700" cy="260985"/>
          </a:xfrm>
          <a:prstGeom prst="rect">
            <a:avLst/>
          </a:prstGeom>
        </p:spPr>
      </p:pic>
      <p:sp>
        <p:nvSpPr>
          <p:cNvPr id="46" name="TextBox 45"/>
          <p:cNvSpPr txBox="1">
            <a:spLocks noChangeAspect="1"/>
          </p:cNvSpPr>
          <p:nvPr/>
        </p:nvSpPr>
        <p:spPr>
          <a:xfrm>
            <a:off x="5689778" y="3056382"/>
            <a:ext cx="37221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/>
              <a:t>App-1</a:t>
            </a:r>
          </a:p>
        </p:txBody>
      </p:sp>
      <p:sp>
        <p:nvSpPr>
          <p:cNvPr id="48" name="TextBox 47"/>
          <p:cNvSpPr txBox="1">
            <a:spLocks noChangeAspect="1"/>
          </p:cNvSpPr>
          <p:nvPr/>
        </p:nvSpPr>
        <p:spPr>
          <a:xfrm>
            <a:off x="6105425" y="3403696"/>
            <a:ext cx="37221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/>
              <a:t>App-3</a:t>
            </a:r>
            <a:endParaRPr lang="en-US" sz="600" dirty="0"/>
          </a:p>
        </p:txBody>
      </p:sp>
      <p:sp>
        <p:nvSpPr>
          <p:cNvPr id="49" name="TextBox 48"/>
          <p:cNvSpPr txBox="1">
            <a:spLocks noChangeAspect="1"/>
          </p:cNvSpPr>
          <p:nvPr/>
        </p:nvSpPr>
        <p:spPr>
          <a:xfrm>
            <a:off x="5704082" y="3422593"/>
            <a:ext cx="37221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/>
              <a:t>App-2</a:t>
            </a:r>
            <a:endParaRPr lang="en-US" sz="600" dirty="0"/>
          </a:p>
        </p:txBody>
      </p:sp>
      <p:cxnSp>
        <p:nvCxnSpPr>
          <p:cNvPr id="52" name="Straight Arrow Connector 51"/>
          <p:cNvCxnSpPr>
            <a:cxnSpLocks noChangeAspect="1"/>
          </p:cNvCxnSpPr>
          <p:nvPr/>
        </p:nvCxnSpPr>
        <p:spPr bwMode="auto">
          <a:xfrm>
            <a:off x="2644480" y="3117489"/>
            <a:ext cx="2880000" cy="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lg" len="med"/>
            <a:tailEnd type="triangle"/>
          </a:ln>
          <a:effectLst/>
        </p:spPr>
      </p:cxnSp>
      <p:sp>
        <p:nvSpPr>
          <p:cNvPr id="53" name="TextBox 52"/>
          <p:cNvSpPr txBox="1">
            <a:spLocks noChangeAspect="1"/>
          </p:cNvSpPr>
          <p:nvPr/>
        </p:nvSpPr>
        <p:spPr>
          <a:xfrm>
            <a:off x="2704521" y="2234666"/>
            <a:ext cx="28008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dk1"/>
                </a:solidFill>
                <a:latin typeface="+mj-lt"/>
                <a:cs typeface="Calibri" pitchFamily="34" charset="0"/>
              </a:rPr>
              <a:t>(1) Request </a:t>
            </a:r>
            <a:r>
              <a:rPr lang="en-US" sz="2000" dirty="0" err="1">
                <a:solidFill>
                  <a:schemeClr val="dk1"/>
                </a:solidFill>
                <a:latin typeface="+mj-lt"/>
                <a:cs typeface="Calibri" pitchFamily="34" charset="0"/>
              </a:rPr>
              <a:t>mHealth</a:t>
            </a:r>
            <a:r>
              <a:rPr lang="en-US" sz="2000" dirty="0">
                <a:solidFill>
                  <a:schemeClr val="dk1"/>
                </a:solidFill>
                <a:latin typeface="+mj-lt"/>
                <a:cs typeface="Calibri" pitchFamily="34" charset="0"/>
              </a:rPr>
              <a:t> app </a:t>
            </a:r>
          </a:p>
        </p:txBody>
      </p:sp>
      <p:cxnSp>
        <p:nvCxnSpPr>
          <p:cNvPr id="54" name="Straight Arrow Connector 53"/>
          <p:cNvCxnSpPr>
            <a:cxnSpLocks noChangeAspect="1"/>
          </p:cNvCxnSpPr>
          <p:nvPr/>
        </p:nvCxnSpPr>
        <p:spPr bwMode="auto">
          <a:xfrm>
            <a:off x="6391725" y="2602465"/>
            <a:ext cx="792000" cy="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dash"/>
            <a:round/>
            <a:headEnd type="none" w="lg" len="med"/>
            <a:tailEnd type="triangle" w="lg" len="med"/>
          </a:ln>
          <a:effectLst/>
        </p:spPr>
      </p:cxnSp>
      <p:cxnSp>
        <p:nvCxnSpPr>
          <p:cNvPr id="55" name="Straight Arrow Connector 54"/>
          <p:cNvCxnSpPr>
            <a:cxnSpLocks noChangeAspect="1"/>
          </p:cNvCxnSpPr>
          <p:nvPr/>
        </p:nvCxnSpPr>
        <p:spPr bwMode="auto">
          <a:xfrm>
            <a:off x="6409987" y="3060887"/>
            <a:ext cx="792000" cy="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dash"/>
            <a:round/>
            <a:headEnd type="none" w="lg" len="med"/>
            <a:tailEnd type="triangle" w="lg" len="med"/>
          </a:ln>
          <a:effectLst/>
        </p:spPr>
      </p:cxnSp>
      <p:cxnSp>
        <p:nvCxnSpPr>
          <p:cNvPr id="56" name="Straight Arrow Connector 55"/>
          <p:cNvCxnSpPr>
            <a:cxnSpLocks noChangeAspect="1"/>
          </p:cNvCxnSpPr>
          <p:nvPr/>
        </p:nvCxnSpPr>
        <p:spPr bwMode="auto">
          <a:xfrm>
            <a:off x="9114660" y="2610375"/>
            <a:ext cx="540000" cy="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dash"/>
            <a:round/>
            <a:headEnd type="none" w="lg" len="med"/>
            <a:tailEnd type="triangle" w="lg" len="med"/>
          </a:ln>
          <a:effectLst/>
        </p:spPr>
      </p:cxnSp>
      <p:cxnSp>
        <p:nvCxnSpPr>
          <p:cNvPr id="57" name="Straight Arrow Connector 56"/>
          <p:cNvCxnSpPr>
            <a:cxnSpLocks noChangeAspect="1"/>
          </p:cNvCxnSpPr>
          <p:nvPr/>
        </p:nvCxnSpPr>
        <p:spPr bwMode="auto">
          <a:xfrm>
            <a:off x="9103268" y="3082121"/>
            <a:ext cx="540000" cy="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dash"/>
            <a:round/>
            <a:headEnd type="none" w="lg" len="med"/>
            <a:tailEnd type="triangle" w="lg" len="med"/>
          </a:ln>
          <a:effectLst/>
        </p:spPr>
      </p:cxnSp>
      <p:sp>
        <p:nvSpPr>
          <p:cNvPr id="58" name="TextBox 57"/>
          <p:cNvSpPr txBox="1">
            <a:spLocks noChangeAspect="1"/>
          </p:cNvSpPr>
          <p:nvPr/>
        </p:nvSpPr>
        <p:spPr>
          <a:xfrm>
            <a:off x="6064610" y="3040804"/>
            <a:ext cx="41069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/>
              <a:t>Twitter</a:t>
            </a:r>
          </a:p>
        </p:txBody>
      </p:sp>
      <p:sp>
        <p:nvSpPr>
          <p:cNvPr id="59" name="TextBox 58"/>
          <p:cNvSpPr txBox="1">
            <a:spLocks noChangeAspect="1"/>
          </p:cNvSpPr>
          <p:nvPr/>
        </p:nvSpPr>
        <p:spPr>
          <a:xfrm>
            <a:off x="6048653" y="2677696"/>
            <a:ext cx="48282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/>
              <a:t>Facebook</a:t>
            </a:r>
          </a:p>
        </p:txBody>
      </p:sp>
      <p:sp>
        <p:nvSpPr>
          <p:cNvPr id="60" name="Vertical Scroll 59"/>
          <p:cNvSpPr>
            <a:spLocks noChangeAspect="1"/>
          </p:cNvSpPr>
          <p:nvPr/>
        </p:nvSpPr>
        <p:spPr bwMode="auto">
          <a:xfrm>
            <a:off x="7029438" y="2035246"/>
            <a:ext cx="2366924" cy="2381227"/>
          </a:xfrm>
          <a:prstGeom prst="verticalScroll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953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1" name="TextBox 60"/>
          <p:cNvSpPr txBox="1">
            <a:spLocks noChangeAspect="1"/>
          </p:cNvSpPr>
          <p:nvPr/>
        </p:nvSpPr>
        <p:spPr>
          <a:xfrm>
            <a:off x="7359354" y="2292816"/>
            <a:ext cx="181398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dk1"/>
                </a:solidFill>
                <a:latin typeface="+mj-lt"/>
                <a:cs typeface="Calibri" pitchFamily="34" charset="0"/>
              </a:rPr>
              <a:t>List of apps:</a:t>
            </a:r>
          </a:p>
          <a:p>
            <a:pPr marL="342900" indent="-342900">
              <a:buFont typeface=".AppleSystemUIFont" charset="-120"/>
              <a:buChar char="-"/>
            </a:pPr>
            <a:r>
              <a:rPr lang="en-US" sz="1600" dirty="0">
                <a:solidFill>
                  <a:schemeClr val="dk1"/>
                </a:solidFill>
                <a:latin typeface="+mj-lt"/>
                <a:cs typeface="Calibri" pitchFamily="34" charset="0"/>
              </a:rPr>
              <a:t>Facebook</a:t>
            </a:r>
          </a:p>
          <a:p>
            <a:pPr marL="342900" indent="-342900">
              <a:buFont typeface=".AppleSystemUIFont" charset="-120"/>
              <a:buChar char="-"/>
            </a:pPr>
            <a:r>
              <a:rPr lang="en-US" sz="1600" dirty="0">
                <a:solidFill>
                  <a:schemeClr val="dk1"/>
                </a:solidFill>
                <a:latin typeface="+mj-lt"/>
                <a:cs typeface="Calibri" pitchFamily="34" charset="0"/>
              </a:rPr>
              <a:t>Twitter</a:t>
            </a:r>
          </a:p>
          <a:p>
            <a:pPr marL="342900" indent="-342900">
              <a:buFont typeface=".AppleSystemUIFont" charset="-120"/>
              <a:buChar char="-"/>
            </a:pPr>
            <a:r>
              <a:rPr lang="en-US" sz="1600" dirty="0">
                <a:solidFill>
                  <a:schemeClr val="dk1"/>
                </a:solidFill>
                <a:latin typeface="+mj-lt"/>
                <a:cs typeface="Calibri" pitchFamily="34" charset="0"/>
              </a:rPr>
              <a:t>Play Store</a:t>
            </a:r>
          </a:p>
          <a:p>
            <a:pPr marL="342900" indent="-342900">
              <a:buFont typeface=".AppleSystemUIFont" charset="-120"/>
              <a:buChar char="-"/>
            </a:pPr>
            <a:r>
              <a:rPr lang="en-US" sz="1600" dirty="0">
                <a:solidFill>
                  <a:schemeClr val="accent6"/>
                </a:solidFill>
                <a:latin typeface="+mj-lt"/>
                <a:cs typeface="Calibri" pitchFamily="34" charset="0"/>
              </a:rPr>
              <a:t>HMA Manager</a:t>
            </a:r>
          </a:p>
          <a:p>
            <a:pPr marL="342900" indent="-342900">
              <a:buFont typeface=".AppleSystemUIFont" charset="-120"/>
              <a:buChar char="-"/>
            </a:pPr>
            <a:r>
              <a:rPr lang="en-US" sz="1600" dirty="0">
                <a:solidFill>
                  <a:schemeClr val="accent6"/>
                </a:solidFill>
                <a:latin typeface="+mj-lt"/>
                <a:cs typeface="Calibri" pitchFamily="34" charset="0"/>
              </a:rPr>
              <a:t>App-1</a:t>
            </a:r>
          </a:p>
          <a:p>
            <a:pPr marL="342900" indent="-342900">
              <a:buFont typeface=".AppleSystemUIFont" charset="-120"/>
              <a:buChar char="-"/>
            </a:pPr>
            <a:r>
              <a:rPr lang="en-US" sz="1600" dirty="0">
                <a:solidFill>
                  <a:schemeClr val="accent6"/>
                </a:solidFill>
                <a:latin typeface="+mj-lt"/>
                <a:cs typeface="Calibri" pitchFamily="34" charset="0"/>
              </a:rPr>
              <a:t>App-2</a:t>
            </a:r>
          </a:p>
          <a:p>
            <a:pPr marL="342900" indent="-342900">
              <a:buFont typeface=".AppleSystemUIFont" charset="-120"/>
              <a:buChar char="-"/>
            </a:pPr>
            <a:r>
              <a:rPr lang="en-US" sz="1600" dirty="0">
                <a:solidFill>
                  <a:schemeClr val="accent6"/>
                </a:solidFill>
                <a:latin typeface="+mj-lt"/>
                <a:cs typeface="Calibri" pitchFamily="34" charset="0"/>
              </a:rPr>
              <a:t>App-3</a:t>
            </a:r>
          </a:p>
        </p:txBody>
      </p:sp>
      <p:pic>
        <p:nvPicPr>
          <p:cNvPr id="62" name="Picture 6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41676" y="2068255"/>
            <a:ext cx="360040" cy="360040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53751" y="2827242"/>
            <a:ext cx="360040" cy="360040"/>
          </a:xfrm>
          <a:prstGeom prst="rect">
            <a:avLst/>
          </a:prstGeom>
        </p:spPr>
      </p:pic>
      <p:sp>
        <p:nvSpPr>
          <p:cNvPr id="64" name="TextBox 63"/>
          <p:cNvSpPr txBox="1">
            <a:spLocks noChangeAspect="1"/>
          </p:cNvSpPr>
          <p:nvPr/>
        </p:nvSpPr>
        <p:spPr>
          <a:xfrm>
            <a:off x="9166503" y="3768516"/>
            <a:ext cx="17407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+mj-lt"/>
              </a:rPr>
              <a:t>Third-party servers</a:t>
            </a:r>
          </a:p>
        </p:txBody>
      </p:sp>
      <p:pic>
        <p:nvPicPr>
          <p:cNvPr id="65" name="Picture 6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8979" y="3564435"/>
            <a:ext cx="238911" cy="238911"/>
          </a:xfrm>
          <a:prstGeom prst="rect">
            <a:avLst/>
          </a:prstGeom>
        </p:spPr>
      </p:pic>
      <p:sp>
        <p:nvSpPr>
          <p:cNvPr id="66" name="TextBox 65"/>
          <p:cNvSpPr txBox="1">
            <a:spLocks noChangeAspect="1"/>
          </p:cNvSpPr>
          <p:nvPr/>
        </p:nvSpPr>
        <p:spPr>
          <a:xfrm>
            <a:off x="6056403" y="3732129"/>
            <a:ext cx="49885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/>
              <a:t>Play Store</a:t>
            </a:r>
          </a:p>
        </p:txBody>
      </p:sp>
      <p:cxnSp>
        <p:nvCxnSpPr>
          <p:cNvPr id="67" name="Straight Arrow Connector 66"/>
          <p:cNvCxnSpPr>
            <a:cxnSpLocks noChangeAspect="1"/>
          </p:cNvCxnSpPr>
          <p:nvPr/>
        </p:nvCxnSpPr>
        <p:spPr bwMode="auto">
          <a:xfrm>
            <a:off x="2656825" y="2662777"/>
            <a:ext cx="2880000" cy="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lg" len="med"/>
            <a:tailEnd type="none"/>
          </a:ln>
          <a:effectLst/>
        </p:spPr>
      </p:cxnSp>
      <p:sp>
        <p:nvSpPr>
          <p:cNvPr id="68" name="Rectangle 67"/>
          <p:cNvSpPr/>
          <p:nvPr/>
        </p:nvSpPr>
        <p:spPr>
          <a:xfrm>
            <a:off x="2638686" y="2728721"/>
            <a:ext cx="26805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dk1"/>
                </a:solidFill>
                <a:latin typeface="+mj-lt"/>
                <a:cs typeface="Calibri" pitchFamily="34" charset="0"/>
              </a:rPr>
              <a:t>(3) </a:t>
            </a:r>
            <a:r>
              <a:rPr lang="en-US" dirty="0">
                <a:solidFill>
                  <a:srgbClr val="FF0000"/>
                </a:solidFill>
                <a:latin typeface="+mj-lt"/>
                <a:cs typeface="Calibri" pitchFamily="34" charset="0"/>
              </a:rPr>
              <a:t>Disguised</a:t>
            </a:r>
            <a:r>
              <a:rPr lang="en-US" dirty="0">
                <a:solidFill>
                  <a:schemeClr val="dk1"/>
                </a:solidFill>
                <a:latin typeface="+mj-lt"/>
                <a:cs typeface="Calibri" pitchFamily="34" charset="0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+mj-lt"/>
                <a:cs typeface="Calibri" pitchFamily="34" charset="0"/>
              </a:rPr>
              <a:t>mHealth</a:t>
            </a:r>
            <a:r>
              <a:rPr lang="en-US" dirty="0">
                <a:solidFill>
                  <a:schemeClr val="dk1"/>
                </a:solidFill>
                <a:latin typeface="+mj-lt"/>
                <a:cs typeface="Calibri" pitchFamily="34" charset="0"/>
              </a:rPr>
              <a:t> app 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996234" y="2266326"/>
            <a:ext cx="1260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HMA Proxy</a:t>
            </a:r>
          </a:p>
        </p:txBody>
      </p:sp>
      <p:pic>
        <p:nvPicPr>
          <p:cNvPr id="72" name="Picture 7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50393" y="2630744"/>
            <a:ext cx="726394" cy="603731"/>
          </a:xfrm>
          <a:prstGeom prst="rect">
            <a:avLst/>
          </a:prstGeom>
        </p:spPr>
      </p:pic>
      <p:sp>
        <p:nvSpPr>
          <p:cNvPr id="74" name="Rectangle 73"/>
          <p:cNvSpPr/>
          <p:nvPr/>
        </p:nvSpPr>
        <p:spPr bwMode="auto">
          <a:xfrm>
            <a:off x="826223" y="2237476"/>
            <a:ext cx="1634920" cy="1087361"/>
          </a:xfrm>
          <a:prstGeom prst="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953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79" name="Straight Arrow Connector 78"/>
          <p:cNvCxnSpPr/>
          <p:nvPr/>
        </p:nvCxnSpPr>
        <p:spPr>
          <a:xfrm>
            <a:off x="1626695" y="3384608"/>
            <a:ext cx="0" cy="1080000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Rectangle 79"/>
          <p:cNvSpPr/>
          <p:nvPr/>
        </p:nvSpPr>
        <p:spPr>
          <a:xfrm>
            <a:off x="1646839" y="3605990"/>
            <a:ext cx="141372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dk1"/>
                </a:solidFill>
                <a:latin typeface="+mj-lt"/>
                <a:cs typeface="Calibri" pitchFamily="34" charset="0"/>
              </a:rPr>
              <a:t>(2) Fetch </a:t>
            </a:r>
            <a:r>
              <a:rPr lang="en-US">
                <a:solidFill>
                  <a:schemeClr val="dk1"/>
                </a:solidFill>
                <a:latin typeface="+mj-lt"/>
                <a:cs typeface="Calibri" pitchFamily="34" charset="0"/>
              </a:rPr>
              <a:t>the </a:t>
            </a:r>
          </a:p>
          <a:p>
            <a:r>
              <a:rPr lang="en-US" dirty="0" err="1">
                <a:solidFill>
                  <a:schemeClr val="dk1"/>
                </a:solidFill>
                <a:latin typeface="+mj-lt"/>
                <a:cs typeface="Calibri" pitchFamily="34" charset="0"/>
              </a:rPr>
              <a:t>mHealth</a:t>
            </a:r>
            <a:r>
              <a:rPr lang="en-US" dirty="0">
                <a:solidFill>
                  <a:schemeClr val="dk1"/>
                </a:solidFill>
                <a:latin typeface="+mj-lt"/>
                <a:cs typeface="Calibri" pitchFamily="34" charset="0"/>
              </a:rPr>
              <a:t> app</a:t>
            </a:r>
          </a:p>
        </p:txBody>
      </p:sp>
      <p:pic>
        <p:nvPicPr>
          <p:cNvPr id="81" name="Picture 80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13185" y="2789758"/>
            <a:ext cx="304613" cy="304613"/>
          </a:xfrm>
          <a:prstGeom prst="rect">
            <a:avLst/>
          </a:prstGeom>
        </p:spPr>
      </p:pic>
      <p:pic>
        <p:nvPicPr>
          <p:cNvPr id="82" name="Picture 8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15960" y="3175775"/>
            <a:ext cx="304613" cy="304613"/>
          </a:xfrm>
          <a:prstGeom prst="rect">
            <a:avLst/>
          </a:prstGeom>
        </p:spPr>
      </p:pic>
      <p:pic>
        <p:nvPicPr>
          <p:cNvPr id="83" name="Picture 8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14970" y="3154256"/>
            <a:ext cx="304613" cy="304613"/>
          </a:xfrm>
          <a:prstGeom prst="rect">
            <a:avLst/>
          </a:prstGeom>
        </p:spPr>
      </p:pic>
      <p:pic>
        <p:nvPicPr>
          <p:cNvPr id="84" name="Picture 83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10822" y="2435775"/>
            <a:ext cx="351174" cy="291873"/>
          </a:xfrm>
          <a:prstGeom prst="rect">
            <a:avLst/>
          </a:prstGeom>
        </p:spPr>
      </p:pic>
      <p:sp>
        <p:nvSpPr>
          <p:cNvPr id="85" name="TextBox 84"/>
          <p:cNvSpPr txBox="1">
            <a:spLocks noChangeAspect="1"/>
          </p:cNvSpPr>
          <p:nvPr/>
        </p:nvSpPr>
        <p:spPr>
          <a:xfrm>
            <a:off x="5573269" y="2670312"/>
            <a:ext cx="64312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/>
              <a:t>HMA Manager</a:t>
            </a:r>
          </a:p>
        </p:txBody>
      </p:sp>
      <p:sp>
        <p:nvSpPr>
          <p:cNvPr id="86" name="Content Placeholder 2"/>
          <p:cNvSpPr>
            <a:spLocks noGrp="1"/>
          </p:cNvSpPr>
          <p:nvPr>
            <p:ph idx="1"/>
          </p:nvPr>
        </p:nvSpPr>
        <p:spPr>
          <a:xfrm>
            <a:off x="449753" y="1691577"/>
            <a:ext cx="10515600" cy="5297052"/>
          </a:xfrm>
        </p:spPr>
        <p:txBody>
          <a:bodyPr>
            <a:normAutofit fontScale="92500" lnSpcReduction="20000"/>
          </a:bodyPr>
          <a:lstStyle/>
          <a:p>
            <a:r>
              <a:rPr lang="en-US" sz="2400" dirty="0"/>
              <a:t>Main idea: Launch the sensitive app </a:t>
            </a:r>
            <a:r>
              <a:rPr lang="en-US" sz="2400" u="sng" dirty="0"/>
              <a:t>without</a:t>
            </a:r>
            <a:r>
              <a:rPr lang="en-US" sz="2400" dirty="0"/>
              <a:t> installing it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>
              <a:lnSpc>
                <a:spcPct val="130000"/>
              </a:lnSpc>
            </a:pPr>
            <a:endParaRPr lang="en-US" sz="2400" dirty="0"/>
          </a:p>
          <a:p>
            <a:pPr>
              <a:lnSpc>
                <a:spcPct val="120000"/>
              </a:lnSpc>
              <a:spcBef>
                <a:spcPts val="300"/>
              </a:spcBef>
            </a:pPr>
            <a:r>
              <a:rPr lang="en-US" sz="2400" dirty="0"/>
              <a:t>Technologies used:</a:t>
            </a:r>
          </a:p>
          <a:p>
            <a:pPr lvl="1">
              <a:lnSpc>
                <a:spcPct val="120000"/>
              </a:lnSpc>
              <a:spcBef>
                <a:spcPts val="300"/>
              </a:spcBef>
              <a:buFont typeface=".AppleSystemUIFont" charset="-120"/>
              <a:buChar char="-"/>
            </a:pPr>
            <a:r>
              <a:rPr lang="en-US" sz="2000" dirty="0"/>
              <a:t>Dynamic loading of classes and resources from an application package (APK)</a:t>
            </a:r>
          </a:p>
          <a:p>
            <a:pPr lvl="1">
              <a:lnSpc>
                <a:spcPct val="120000"/>
              </a:lnSpc>
              <a:spcBef>
                <a:spcPts val="300"/>
              </a:spcBef>
              <a:buFont typeface=".AppleSystemUIFont" charset="-120"/>
              <a:buChar char="-"/>
            </a:pPr>
            <a:r>
              <a:rPr lang="en-US" sz="2000"/>
              <a:t>App virtualization</a:t>
            </a:r>
            <a:endParaRPr lang="en-US" sz="2000" dirty="0"/>
          </a:p>
          <a:p>
            <a:pPr lvl="1">
              <a:lnSpc>
                <a:spcPct val="120000"/>
              </a:lnSpc>
              <a:spcBef>
                <a:spcPts val="300"/>
              </a:spcBef>
              <a:buFont typeface=".AppleSystemUIFont" charset="-120"/>
              <a:buChar char="-"/>
            </a:pPr>
            <a:r>
              <a:rPr lang="en-US" sz="2000" dirty="0"/>
              <a:t>Randomization and obfuscation</a:t>
            </a:r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87" name="Slide Number Placeholder 8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6762E-D3C6-BA44-BEFB-89AC3638D9E4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6727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itle 1"/>
          <p:cNvSpPr>
            <a:spLocks noGrp="1"/>
          </p:cNvSpPr>
          <p:nvPr>
            <p:ph type="title"/>
          </p:nvPr>
        </p:nvSpPr>
        <p:spPr>
          <a:xfrm>
            <a:off x="2064328" y="209319"/>
            <a:ext cx="8229600" cy="1143000"/>
          </a:xfrm>
        </p:spPr>
        <p:txBody>
          <a:bodyPr/>
          <a:lstStyle/>
          <a:p>
            <a:pPr algn="ctr"/>
            <a:r>
              <a:rPr lang="fr-CH" sz="4800" b="1" dirty="0"/>
              <a:t>Conclusion</a:t>
            </a:r>
            <a:r>
              <a:rPr lang="fr-CH" b="1" dirty="0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2845" y="1406409"/>
            <a:ext cx="10972565" cy="4895850"/>
          </a:xfrm>
        </p:spPr>
        <p:txBody>
          <a:bodyPr>
            <a:noAutofit/>
          </a:bodyPr>
          <a:lstStyle/>
          <a:p>
            <a:pPr>
              <a:lnSpc>
                <a:spcPct val="80000"/>
              </a:lnSpc>
            </a:pPr>
            <a:r>
              <a:rPr lang="fr-CH" dirty="0" err="1"/>
              <a:t>Protecting</a:t>
            </a:r>
            <a:r>
              <a:rPr lang="fr-CH" dirty="0"/>
              <a:t> </a:t>
            </a:r>
            <a:r>
              <a:rPr lang="fr-CH" dirty="0" err="1"/>
              <a:t>health</a:t>
            </a:r>
            <a:r>
              <a:rPr lang="fr-CH" dirty="0"/>
              <a:t> data </a:t>
            </a:r>
            <a:r>
              <a:rPr lang="fr-CH" dirty="0" err="1"/>
              <a:t>is</a:t>
            </a:r>
            <a:r>
              <a:rPr lang="fr-CH" dirty="0"/>
              <a:t> one of the </a:t>
            </a:r>
            <a:r>
              <a:rPr lang="fr-CH" dirty="0" err="1"/>
              <a:t>most</a:t>
            </a:r>
            <a:r>
              <a:rPr lang="fr-CH" dirty="0"/>
              <a:t> formidable </a:t>
            </a:r>
            <a:r>
              <a:rPr lang="fr-CH" sz="2800" dirty="0"/>
              <a:t>challenges for </a:t>
            </a:r>
            <a:r>
              <a:rPr lang="fr-CH" sz="2800" dirty="0" err="1"/>
              <a:t>cybersecurity</a:t>
            </a:r>
            <a:endParaRPr lang="fr-CH" sz="2800" dirty="0"/>
          </a:p>
          <a:p>
            <a:pPr>
              <a:lnSpc>
                <a:spcPct val="80000"/>
              </a:lnSpc>
            </a:pPr>
            <a:r>
              <a:rPr lang="fr-CH" dirty="0" err="1"/>
              <a:t>With</a:t>
            </a:r>
            <a:r>
              <a:rPr lang="fr-CH" dirty="0"/>
              <a:t> the </a:t>
            </a:r>
            <a:r>
              <a:rPr lang="fr-CH" dirty="0" err="1"/>
              <a:t>advent</a:t>
            </a:r>
            <a:r>
              <a:rPr lang="fr-CH" dirty="0"/>
              <a:t> of </a:t>
            </a:r>
            <a:r>
              <a:rPr lang="fr-CH" dirty="0" err="1"/>
              <a:t>genomics</a:t>
            </a:r>
            <a:r>
              <a:rPr lang="fr-CH" dirty="0"/>
              <a:t>:</a:t>
            </a:r>
          </a:p>
          <a:p>
            <a:pPr lvl="1">
              <a:lnSpc>
                <a:spcPct val="80000"/>
              </a:lnSpc>
            </a:pPr>
            <a:r>
              <a:rPr lang="fr-CH" dirty="0" err="1"/>
              <a:t>risk</a:t>
            </a:r>
            <a:r>
              <a:rPr lang="fr-CH" dirty="0"/>
              <a:t> </a:t>
            </a:r>
            <a:r>
              <a:rPr lang="fr-CH" dirty="0" err="1"/>
              <a:t>is</a:t>
            </a:r>
            <a:r>
              <a:rPr lang="fr-CH" dirty="0"/>
              <a:t> </a:t>
            </a:r>
            <a:r>
              <a:rPr lang="fr-CH" dirty="0" err="1"/>
              <a:t>increasing</a:t>
            </a:r>
            <a:r>
              <a:rPr lang="fr-CH" dirty="0"/>
              <a:t> </a:t>
            </a:r>
          </a:p>
          <a:p>
            <a:pPr lvl="1">
              <a:lnSpc>
                <a:spcPct val="80000"/>
              </a:lnSpc>
            </a:pPr>
            <a:r>
              <a:rPr lang="fr-CH" dirty="0" err="1"/>
              <a:t>conventional</a:t>
            </a:r>
            <a:r>
              <a:rPr lang="fr-CH" dirty="0"/>
              <a:t> </a:t>
            </a:r>
            <a:r>
              <a:rPr lang="fr-CH" dirty="0" err="1"/>
              <a:t>medical</a:t>
            </a:r>
            <a:r>
              <a:rPr lang="fr-CH" dirty="0"/>
              <a:t> data protection techniques </a:t>
            </a:r>
            <a:r>
              <a:rPr lang="fr-CH" dirty="0" err="1"/>
              <a:t>based</a:t>
            </a:r>
            <a:r>
              <a:rPr lang="fr-CH" dirty="0"/>
              <a:t> on de-identification do not </a:t>
            </a:r>
            <a:r>
              <a:rPr lang="fr-CH" dirty="0" err="1"/>
              <a:t>work</a:t>
            </a:r>
            <a:r>
              <a:rPr lang="fr-CH" dirty="0"/>
              <a:t> </a:t>
            </a:r>
            <a:r>
              <a:rPr lang="fr-CH" dirty="0" err="1"/>
              <a:t>anymore</a:t>
            </a:r>
            <a:endParaRPr lang="fr-CH" dirty="0"/>
          </a:p>
          <a:p>
            <a:pPr>
              <a:lnSpc>
                <a:spcPct val="80000"/>
              </a:lnSpc>
            </a:pPr>
            <a:r>
              <a:rPr lang="fr-CH" dirty="0"/>
              <a:t>There </a:t>
            </a:r>
            <a:r>
              <a:rPr lang="fr-CH" dirty="0" err="1"/>
              <a:t>exist</a:t>
            </a:r>
            <a:r>
              <a:rPr lang="fr-CH" dirty="0"/>
              <a:t> </a:t>
            </a:r>
            <a:r>
              <a:rPr lang="fr-CH" dirty="0" err="1"/>
              <a:t>technical</a:t>
            </a:r>
            <a:r>
              <a:rPr lang="fr-CH" dirty="0"/>
              <a:t> solutions to </a:t>
            </a:r>
            <a:r>
              <a:rPr lang="fr-CH" dirty="0" err="1"/>
              <a:t>address</a:t>
            </a:r>
            <a:r>
              <a:rPr lang="fr-CH" dirty="0"/>
              <a:t> the </a:t>
            </a:r>
            <a:r>
              <a:rPr lang="fr-CH" dirty="0" err="1"/>
              <a:t>problem</a:t>
            </a:r>
            <a:endParaRPr lang="fr-CH" dirty="0"/>
          </a:p>
          <a:p>
            <a:pPr>
              <a:lnSpc>
                <a:spcPct val="80000"/>
              </a:lnSpc>
            </a:pPr>
            <a:r>
              <a:rPr lang="fr-CH" dirty="0" err="1"/>
              <a:t>Legislation</a:t>
            </a:r>
            <a:r>
              <a:rPr lang="fr-CH" dirty="0"/>
              <a:t> </a:t>
            </a:r>
            <a:r>
              <a:rPr lang="fr-CH" dirty="0" err="1"/>
              <a:t>will</a:t>
            </a:r>
            <a:r>
              <a:rPr lang="fr-CH" dirty="0"/>
              <a:t> </a:t>
            </a:r>
            <a:r>
              <a:rPr lang="fr-CH" dirty="0" err="1"/>
              <a:t>also</a:t>
            </a:r>
            <a:r>
              <a:rPr lang="fr-CH" dirty="0"/>
              <a:t> </a:t>
            </a:r>
            <a:r>
              <a:rPr lang="fr-CH" dirty="0" err="1"/>
              <a:t>play</a:t>
            </a:r>
            <a:r>
              <a:rPr lang="fr-CH" dirty="0"/>
              <a:t> an important </a:t>
            </a:r>
            <a:r>
              <a:rPr lang="fr-CH" dirty="0" err="1"/>
              <a:t>role</a:t>
            </a:r>
            <a:endParaRPr lang="fr-CH" dirty="0"/>
          </a:p>
          <a:p>
            <a:pPr marL="0" indent="0" algn="ctr">
              <a:lnSpc>
                <a:spcPct val="80000"/>
              </a:lnSpc>
              <a:buNone/>
            </a:pPr>
            <a:endParaRPr lang="fr-CH" sz="4400" b="1" dirty="0"/>
          </a:p>
          <a:p>
            <a:pPr marL="0" indent="0" algn="ctr">
              <a:lnSpc>
                <a:spcPct val="80000"/>
              </a:lnSpc>
              <a:buNone/>
            </a:pPr>
            <a:endParaRPr lang="fr-CH" sz="4400" b="1" dirty="0"/>
          </a:p>
          <a:p>
            <a:pPr marL="0" indent="0">
              <a:lnSpc>
                <a:spcPct val="80000"/>
              </a:lnSpc>
              <a:buNone/>
            </a:pPr>
            <a:endParaRPr lang="fr-CH" sz="2400" dirty="0"/>
          </a:p>
          <a:p>
            <a:pPr marL="0" indent="0">
              <a:lnSpc>
                <a:spcPct val="80000"/>
              </a:lnSpc>
              <a:buNone/>
            </a:pPr>
            <a:endParaRPr lang="fr-CH" sz="2400" dirty="0"/>
          </a:p>
          <a:p>
            <a:pPr>
              <a:lnSpc>
                <a:spcPct val="80000"/>
              </a:lnSpc>
              <a:buFontTx/>
              <a:buNone/>
            </a:pPr>
            <a:endParaRPr lang="fr-CH" sz="2000" dirty="0"/>
          </a:p>
          <a:p>
            <a:pPr>
              <a:lnSpc>
                <a:spcPct val="80000"/>
              </a:lnSpc>
              <a:buFontTx/>
              <a:buNone/>
            </a:pPr>
            <a:endParaRPr lang="fr-CH" sz="2400" dirty="0"/>
          </a:p>
          <a:p>
            <a:pPr>
              <a:lnSpc>
                <a:spcPct val="80000"/>
              </a:lnSpc>
              <a:buFontTx/>
              <a:buNone/>
            </a:pPr>
            <a:endParaRPr lang="fr-CH" sz="2400" dirty="0"/>
          </a:p>
          <a:p>
            <a:pPr>
              <a:lnSpc>
                <a:spcPct val="80000"/>
              </a:lnSpc>
            </a:pPr>
            <a:endParaRPr lang="fr-CH" sz="2000" dirty="0"/>
          </a:p>
          <a:p>
            <a:pPr>
              <a:lnSpc>
                <a:spcPct val="80000"/>
              </a:lnSpc>
            </a:pPr>
            <a:endParaRPr lang="fr-CH" sz="2000" dirty="0"/>
          </a:p>
          <a:p>
            <a:pPr>
              <a:lnSpc>
                <a:spcPct val="80000"/>
              </a:lnSpc>
            </a:pPr>
            <a:endParaRPr lang="fr-CH" sz="2000" i="1" dirty="0">
              <a:sym typeface="Wingdings" pitchFamily="2" charset="2"/>
            </a:endParaRPr>
          </a:p>
          <a:p>
            <a:pPr>
              <a:lnSpc>
                <a:spcPct val="80000"/>
              </a:lnSpc>
            </a:pPr>
            <a:endParaRPr lang="fr-CH" sz="2000" i="1" dirty="0">
              <a:sym typeface="Wingdings" pitchFamily="2" charset="2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6DDF561-3901-4A36-AC5E-FFF26406CEF9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4790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MedCo secure query protocol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08575" y="1640541"/>
            <a:ext cx="3941911" cy="3361764"/>
          </a:xfrm>
          <a:ln>
            <a:solidFill>
              <a:schemeClr val="bg2">
                <a:lumMod val="50000"/>
              </a:schemeClr>
            </a:solidFill>
            <a:prstDash val="sysDash"/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A, B)  ETL &amp; Encryption Phase</a:t>
            </a:r>
          </a:p>
          <a:p>
            <a:pPr marL="514350" indent="-514350">
              <a:buAutoNum type="arabicParenR"/>
            </a:pPr>
            <a:r>
              <a:rPr lang="en-US" sz="1800" dirty="0"/>
              <a:t>(user) Query Generation</a:t>
            </a:r>
          </a:p>
          <a:p>
            <a:pPr marL="514350" indent="-514350">
              <a:buAutoNum type="arabicParenR"/>
            </a:pPr>
            <a:r>
              <a:rPr lang="en-US" sz="1800" dirty="0"/>
              <a:t>(distributed) Query Tagging</a:t>
            </a:r>
          </a:p>
          <a:p>
            <a:pPr marL="514350" indent="-514350">
              <a:buAutoNum type="arabicParenR"/>
            </a:pPr>
            <a:r>
              <a:rPr lang="en-US" sz="1800" dirty="0"/>
              <a:t>(local) Query Processing</a:t>
            </a:r>
          </a:p>
          <a:p>
            <a:pPr marL="514350" indent="-514350">
              <a:buAutoNum type="arabicParenR"/>
            </a:pPr>
            <a:r>
              <a:rPr lang="en-US" sz="1800" dirty="0"/>
              <a:t>(local) Result Aggregation</a:t>
            </a:r>
          </a:p>
          <a:p>
            <a:pPr marL="514350" indent="-514350">
              <a:buAutoNum type="arabicParenR"/>
            </a:pP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(local) Result Obfuscation</a:t>
            </a:r>
          </a:p>
          <a:p>
            <a:pPr marL="514350" indent="-514350">
              <a:buAutoNum type="arabicParenR"/>
            </a:pP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(distributed) Results Shuffling</a:t>
            </a:r>
          </a:p>
          <a:p>
            <a:pPr marL="514350" indent="-514350">
              <a:buAutoNum type="arabicParenR"/>
            </a:pPr>
            <a:r>
              <a:rPr lang="en-US" sz="1800" dirty="0"/>
              <a:t>(distributed) Results Re-Encryption</a:t>
            </a:r>
          </a:p>
          <a:p>
            <a:pPr marL="514350" indent="-514350">
              <a:buAutoNum type="arabicParenR"/>
            </a:pPr>
            <a:r>
              <a:rPr lang="en-US" sz="1800" dirty="0"/>
              <a:t>(user) Result Decryption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264" y="1866227"/>
            <a:ext cx="5241925" cy="3708909"/>
          </a:xfrm>
          <a:prstGeom prst="rect">
            <a:avLst/>
          </a:prstGeom>
        </p:spPr>
      </p:pic>
      <p:pic>
        <p:nvPicPr>
          <p:cNvPr id="23" name="Shape 397"/>
          <p:cNvPicPr preferRelativeResize="0"/>
          <p:nvPr/>
        </p:nvPicPr>
        <p:blipFill>
          <a:blip r:embed="rId4" cstate="print">
            <a:alphaModFix/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-5400000">
            <a:off x="6166690" y="4840222"/>
            <a:ext cx="324449" cy="324449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TextBox 23"/>
          <p:cNvSpPr txBox="1"/>
          <p:nvPr/>
        </p:nvSpPr>
        <p:spPr>
          <a:xfrm>
            <a:off x="6131977" y="5140406"/>
            <a:ext cx="5533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(K</a:t>
            </a:r>
            <a:r>
              <a:rPr lang="en-US" sz="1050" baseline="-25000" dirty="0"/>
              <a:t>u</a:t>
            </a:r>
            <a:r>
              <a:rPr lang="en-US" sz="1050" dirty="0"/>
              <a:t>, </a:t>
            </a:r>
            <a:r>
              <a:rPr lang="en-US" sz="1050" dirty="0" err="1"/>
              <a:t>k</a:t>
            </a:r>
            <a:r>
              <a:rPr lang="en-US" sz="1050" baseline="-25000" dirty="0" err="1"/>
              <a:t>u</a:t>
            </a:r>
            <a:r>
              <a:rPr lang="en-US" sz="1050" dirty="0"/>
              <a:t>)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5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6363341" y="4883105"/>
            <a:ext cx="294954" cy="294954"/>
          </a:xfrm>
          <a:prstGeom prst="rect">
            <a:avLst/>
          </a:prstGeom>
        </p:spPr>
      </p:pic>
      <p:pic>
        <p:nvPicPr>
          <p:cNvPr id="32" name="Shape 397"/>
          <p:cNvPicPr preferRelativeResize="0"/>
          <p:nvPr/>
        </p:nvPicPr>
        <p:blipFill>
          <a:blip r:embed="rId4" cstate="print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-5400000">
            <a:off x="1179532" y="4610571"/>
            <a:ext cx="324449" cy="324449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TextBox 32"/>
          <p:cNvSpPr txBox="1"/>
          <p:nvPr/>
        </p:nvSpPr>
        <p:spPr>
          <a:xfrm>
            <a:off x="1144819" y="4910755"/>
            <a:ext cx="55015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(K</a:t>
            </a:r>
            <a:r>
              <a:rPr lang="en-US" sz="1050" baseline="-25000" dirty="0"/>
              <a:t>3</a:t>
            </a:r>
            <a:r>
              <a:rPr lang="en-US" sz="1050" dirty="0"/>
              <a:t>, k</a:t>
            </a:r>
            <a:r>
              <a:rPr lang="en-US" sz="1050" baseline="-25000" dirty="0"/>
              <a:t>3</a:t>
            </a:r>
            <a:r>
              <a:rPr lang="en-US" sz="1050" dirty="0"/>
              <a:t>)</a:t>
            </a: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5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1376183" y="4653454"/>
            <a:ext cx="294954" cy="294954"/>
          </a:xfrm>
          <a:prstGeom prst="rect">
            <a:avLst/>
          </a:prstGeom>
        </p:spPr>
      </p:pic>
      <p:pic>
        <p:nvPicPr>
          <p:cNvPr id="35" name="Shape 397"/>
          <p:cNvPicPr preferRelativeResize="0"/>
          <p:nvPr/>
        </p:nvPicPr>
        <p:blipFill>
          <a:blip r:embed="rId4" cstate="print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-5400000">
            <a:off x="3998" y="3242087"/>
            <a:ext cx="324449" cy="324449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TextBox 35"/>
          <p:cNvSpPr txBox="1"/>
          <p:nvPr/>
        </p:nvSpPr>
        <p:spPr>
          <a:xfrm>
            <a:off x="35594" y="3557020"/>
            <a:ext cx="51969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(K</a:t>
            </a:r>
            <a:r>
              <a:rPr lang="en-US" sz="1050" baseline="-25000" dirty="0"/>
              <a:t>4</a:t>
            </a:r>
            <a:r>
              <a:rPr lang="en-US" sz="1050" dirty="0"/>
              <a:t>,k</a:t>
            </a:r>
            <a:r>
              <a:rPr lang="en-US" sz="1050" baseline="-25000" dirty="0"/>
              <a:t>4</a:t>
            </a:r>
            <a:r>
              <a:rPr lang="en-US" sz="1050" dirty="0"/>
              <a:t>)</a:t>
            </a: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5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200649" y="3284970"/>
            <a:ext cx="294954" cy="294954"/>
          </a:xfrm>
          <a:prstGeom prst="rect">
            <a:avLst/>
          </a:prstGeom>
        </p:spPr>
      </p:pic>
      <p:pic>
        <p:nvPicPr>
          <p:cNvPr id="38" name="Shape 397"/>
          <p:cNvPicPr preferRelativeResize="0"/>
          <p:nvPr/>
        </p:nvPicPr>
        <p:blipFill>
          <a:blip r:embed="rId4" cstate="print">
            <a:alphaModFix/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-5400000">
            <a:off x="2292314" y="1539765"/>
            <a:ext cx="324449" cy="324449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TextBox 38"/>
          <p:cNvSpPr txBox="1"/>
          <p:nvPr/>
        </p:nvSpPr>
        <p:spPr>
          <a:xfrm>
            <a:off x="2257601" y="1839949"/>
            <a:ext cx="55015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(K</a:t>
            </a:r>
            <a:r>
              <a:rPr lang="en-US" sz="1050" baseline="-25000" dirty="0"/>
              <a:t>1</a:t>
            </a:r>
            <a:r>
              <a:rPr lang="en-US" sz="1050" dirty="0"/>
              <a:t>, k</a:t>
            </a:r>
            <a:r>
              <a:rPr lang="en-US" sz="1050" baseline="-25000" dirty="0"/>
              <a:t>1</a:t>
            </a:r>
            <a:r>
              <a:rPr lang="en-US" sz="1050" dirty="0"/>
              <a:t>)</a:t>
            </a:r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5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2488965" y="1582648"/>
            <a:ext cx="294954" cy="294954"/>
          </a:xfrm>
          <a:prstGeom prst="rect">
            <a:avLst/>
          </a:prstGeom>
        </p:spPr>
      </p:pic>
      <p:pic>
        <p:nvPicPr>
          <p:cNvPr id="42" name="Shape 377"/>
          <p:cNvPicPr preferRelativeResize="0"/>
          <p:nvPr/>
        </p:nvPicPr>
        <p:blipFill rotWithShape="1">
          <a:blip r:embed="rId6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57283" y="3257061"/>
            <a:ext cx="330338" cy="368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Shape 377"/>
          <p:cNvPicPr preferRelativeResize="0"/>
          <p:nvPr/>
        </p:nvPicPr>
        <p:blipFill rotWithShape="1">
          <a:blip r:embed="rId6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33547" y="2164398"/>
            <a:ext cx="330338" cy="368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Shape 377"/>
          <p:cNvPicPr preferRelativeResize="0"/>
          <p:nvPr/>
        </p:nvPicPr>
        <p:blipFill rotWithShape="1">
          <a:blip r:embed="rId6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88401" y="3251322"/>
            <a:ext cx="330338" cy="368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Shape 377"/>
          <p:cNvPicPr preferRelativeResize="0"/>
          <p:nvPr/>
        </p:nvPicPr>
        <p:blipFill rotWithShape="1">
          <a:blip r:embed="rId6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93383" y="4465632"/>
            <a:ext cx="330338" cy="368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Shape 397"/>
          <p:cNvPicPr preferRelativeResize="0"/>
          <p:nvPr/>
        </p:nvPicPr>
        <p:blipFill>
          <a:blip r:embed="rId4" cstate="print">
            <a:alphaModFix/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-5400000">
            <a:off x="4323057" y="3299678"/>
            <a:ext cx="324449" cy="324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Shape 397"/>
          <p:cNvPicPr preferRelativeResize="0"/>
          <p:nvPr/>
        </p:nvPicPr>
        <p:blipFill>
          <a:blip r:embed="rId4" cstate="print">
            <a:alphaModFix/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-5400000">
            <a:off x="2699471" y="4502097"/>
            <a:ext cx="324449" cy="324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Shape 397"/>
          <p:cNvPicPr preferRelativeResize="0"/>
          <p:nvPr/>
        </p:nvPicPr>
        <p:blipFill>
          <a:blip r:embed="rId4" cstate="print">
            <a:alphaModFix/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-5400000">
            <a:off x="1432302" y="3232571"/>
            <a:ext cx="324449" cy="324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Shape 397"/>
          <p:cNvPicPr preferRelativeResize="0"/>
          <p:nvPr/>
        </p:nvPicPr>
        <p:blipFill>
          <a:blip r:embed="rId4" cstate="print">
            <a:alphaModFix/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-5400000">
            <a:off x="2834086" y="2169763"/>
            <a:ext cx="324449" cy="324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Shape 397"/>
          <p:cNvPicPr preferRelativeResize="0"/>
          <p:nvPr/>
        </p:nvPicPr>
        <p:blipFill>
          <a:blip r:embed="rId4" cstate="print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-5400000">
            <a:off x="2783919" y="6121301"/>
            <a:ext cx="324449" cy="324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5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4975381" y="6132158"/>
            <a:ext cx="294954" cy="294954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5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5070283" y="6138999"/>
            <a:ext cx="294954" cy="294954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5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5154861" y="6142748"/>
            <a:ext cx="294954" cy="294954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5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5250572" y="6145477"/>
            <a:ext cx="294954" cy="294954"/>
          </a:xfrm>
          <a:prstGeom prst="rect">
            <a:avLst/>
          </a:prstGeom>
        </p:spPr>
      </p:pic>
      <p:pic>
        <p:nvPicPr>
          <p:cNvPr id="57" name="Shape 397"/>
          <p:cNvPicPr preferRelativeResize="0"/>
          <p:nvPr/>
        </p:nvPicPr>
        <p:blipFill>
          <a:blip r:embed="rId4" cstate="print">
            <a:alphaModFix/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-5400000">
            <a:off x="2907987" y="6128246"/>
            <a:ext cx="324449" cy="324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Shape 397"/>
          <p:cNvPicPr preferRelativeResize="0"/>
          <p:nvPr/>
        </p:nvPicPr>
        <p:blipFill>
          <a:blip r:embed="rId4" cstate="print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-5400000">
            <a:off x="3012802" y="6131694"/>
            <a:ext cx="324449" cy="324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Shape 397"/>
          <p:cNvPicPr preferRelativeResize="0"/>
          <p:nvPr/>
        </p:nvPicPr>
        <p:blipFill>
          <a:blip r:embed="rId4" cstate="print">
            <a:alphaModFix/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-5400000">
            <a:off x="3120755" y="6134147"/>
            <a:ext cx="324449" cy="324449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TextBox 61"/>
          <p:cNvSpPr txBox="1"/>
          <p:nvPr/>
        </p:nvSpPr>
        <p:spPr>
          <a:xfrm>
            <a:off x="3375490" y="6129530"/>
            <a:ext cx="149138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/>
              <a:t>Sites</a:t>
            </a:r>
            <a:r>
              <a:rPr lang="en-US" sz="1500"/>
              <a:t>’ public keys</a:t>
            </a:r>
            <a:endParaRPr lang="en-US" sz="1500" dirty="0"/>
          </a:p>
        </p:txBody>
      </p:sp>
      <p:sp>
        <p:nvSpPr>
          <p:cNvPr id="63" name="TextBox 62"/>
          <p:cNvSpPr txBox="1"/>
          <p:nvPr/>
        </p:nvSpPr>
        <p:spPr>
          <a:xfrm>
            <a:off x="5410395" y="6121301"/>
            <a:ext cx="173399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/>
              <a:t>Sites’ secret keys</a:t>
            </a:r>
          </a:p>
        </p:txBody>
      </p:sp>
      <p:pic>
        <p:nvPicPr>
          <p:cNvPr id="64" name="Shape 397"/>
          <p:cNvPicPr preferRelativeResize="0"/>
          <p:nvPr/>
        </p:nvPicPr>
        <p:blipFill>
          <a:blip r:embed="rId4" cstate="print">
            <a:alphaModFix/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-5400000">
            <a:off x="7166903" y="6107306"/>
            <a:ext cx="324449" cy="324449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TextBox 64"/>
          <p:cNvSpPr txBox="1"/>
          <p:nvPr/>
        </p:nvSpPr>
        <p:spPr>
          <a:xfrm>
            <a:off x="7423136" y="6132610"/>
            <a:ext cx="186240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/>
              <a:t>Collective public key</a:t>
            </a:r>
            <a:endParaRPr lang="en-US" sz="1500" dirty="0"/>
          </a:p>
        </p:txBody>
      </p:sp>
      <p:pic>
        <p:nvPicPr>
          <p:cNvPr id="66" name="Picture 65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957" t="81901" r="68820"/>
          <a:stretch/>
        </p:blipFill>
        <p:spPr>
          <a:xfrm>
            <a:off x="4466851" y="1699924"/>
            <a:ext cx="2987687" cy="1189904"/>
          </a:xfrm>
          <a:prstGeom prst="rect">
            <a:avLst/>
          </a:prstGeom>
        </p:spPr>
      </p:pic>
      <p:pic>
        <p:nvPicPr>
          <p:cNvPr id="67" name="Shape 397"/>
          <p:cNvPicPr preferRelativeResize="0"/>
          <p:nvPr/>
        </p:nvPicPr>
        <p:blipFill>
          <a:blip r:embed="rId4" cstate="print">
            <a:alphaModFix/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-5400000">
            <a:off x="4346254" y="4910755"/>
            <a:ext cx="324449" cy="324449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7F26E-CB91-FD4F-A614-E0501C4E2095}" type="slidenum">
              <a:rPr lang="en-US" smtClean="0"/>
              <a:t>4</a:t>
            </a:fld>
            <a:endParaRPr lang="en-US"/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FDAC3D67-D5B2-0441-AA66-7449BDD8BCE8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1752" t="89318" r="48521" b="246"/>
          <a:stretch/>
        </p:blipFill>
        <p:spPr>
          <a:xfrm>
            <a:off x="5143178" y="4766044"/>
            <a:ext cx="729956" cy="46915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73C80AA-9ED6-A041-BA54-664ECA133AEA}"/>
              </a:ext>
            </a:extLst>
          </p:cNvPr>
          <p:cNvSpPr txBox="1"/>
          <p:nvPr/>
        </p:nvSpPr>
        <p:spPr>
          <a:xfrm>
            <a:off x="8537045" y="5317283"/>
            <a:ext cx="28248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ETL: extract, transform, load</a:t>
            </a:r>
            <a:br>
              <a:rPr lang="en-US" dirty="0"/>
            </a:br>
            <a:r>
              <a:rPr lang="en-US" dirty="0"/>
              <a:t>(Database operations)</a:t>
            </a:r>
          </a:p>
        </p:txBody>
      </p:sp>
    </p:spTree>
    <p:extLst>
      <p:ext uri="{BB962C8B-B14F-4D97-AF65-F5344CB8AC3E}">
        <p14:creationId xmlns:p14="http://schemas.microsoft.com/office/powerpoint/2010/main" val="25176762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MedCo: ETL &amp; encryption phase</a:t>
            </a:r>
          </a:p>
        </p:txBody>
      </p:sp>
      <p:sp>
        <p:nvSpPr>
          <p:cNvPr id="6" name="Rectangle 5"/>
          <p:cNvSpPr/>
          <p:nvPr/>
        </p:nvSpPr>
        <p:spPr>
          <a:xfrm>
            <a:off x="1017888" y="3607987"/>
            <a:ext cx="1250655" cy="536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Homomorphic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Encryption</a:t>
            </a:r>
          </a:p>
        </p:txBody>
      </p:sp>
      <p:cxnSp>
        <p:nvCxnSpPr>
          <p:cNvPr id="8" name="Straight Arrow Connector 7"/>
          <p:cNvCxnSpPr>
            <a:endCxn id="6" idx="1"/>
          </p:cNvCxnSpPr>
          <p:nvPr/>
        </p:nvCxnSpPr>
        <p:spPr>
          <a:xfrm>
            <a:off x="574213" y="3876153"/>
            <a:ext cx="44367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6" idx="2"/>
            <a:endCxn id="68" idx="0"/>
          </p:cNvCxnSpPr>
          <p:nvPr/>
        </p:nvCxnSpPr>
        <p:spPr>
          <a:xfrm flipH="1">
            <a:off x="1640576" y="4144319"/>
            <a:ext cx="2640" cy="8419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Shape 406"/>
          <p:cNvPicPr preferRelativeResize="0"/>
          <p:nvPr/>
        </p:nvPicPr>
        <p:blipFill>
          <a:blip r:embed="rId3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-5400000">
            <a:off x="248177" y="3665823"/>
            <a:ext cx="370059" cy="42065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" name="Straight Arrow Connector 13"/>
          <p:cNvCxnSpPr>
            <a:stCxn id="67" idx="2"/>
            <a:endCxn id="6" idx="0"/>
          </p:cNvCxnSpPr>
          <p:nvPr/>
        </p:nvCxnSpPr>
        <p:spPr>
          <a:xfrm flipH="1">
            <a:off x="1643216" y="2954777"/>
            <a:ext cx="4880" cy="6532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2993939" y="5541068"/>
            <a:ext cx="649861" cy="536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DDT</a:t>
            </a:r>
          </a:p>
        </p:txBody>
      </p:sp>
      <p:cxnSp>
        <p:nvCxnSpPr>
          <p:cNvPr id="19" name="Straight Arrow Connector 18"/>
          <p:cNvCxnSpPr>
            <a:stCxn id="68" idx="3"/>
            <a:endCxn id="17" idx="1"/>
          </p:cNvCxnSpPr>
          <p:nvPr/>
        </p:nvCxnSpPr>
        <p:spPr>
          <a:xfrm>
            <a:off x="2723439" y="5809234"/>
            <a:ext cx="2705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7" idx="3"/>
            <a:endCxn id="69" idx="1"/>
          </p:cNvCxnSpPr>
          <p:nvPr/>
        </p:nvCxnSpPr>
        <p:spPr>
          <a:xfrm>
            <a:off x="3643800" y="5809234"/>
            <a:ext cx="29841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10113562" y="5881694"/>
            <a:ext cx="108286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10113562" y="4980741"/>
            <a:ext cx="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 rot="18990164">
            <a:off x="9554365" y="6248690"/>
            <a:ext cx="9989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chemeClr val="accent1">
                    <a:lumMod val="50000"/>
                  </a:schemeClr>
                </a:solidFill>
              </a:rPr>
              <a:t>fagvfuafygf</a:t>
            </a:r>
            <a:endParaRPr lang="en-US" sz="1400" dirty="0"/>
          </a:p>
        </p:txBody>
      </p:sp>
      <p:sp>
        <p:nvSpPr>
          <p:cNvPr id="30" name="Rectangle 29"/>
          <p:cNvSpPr/>
          <p:nvPr/>
        </p:nvSpPr>
        <p:spPr>
          <a:xfrm>
            <a:off x="10312094" y="5222013"/>
            <a:ext cx="228600" cy="6462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10645750" y="5558093"/>
            <a:ext cx="215886" cy="311172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 rot="18990164">
            <a:off x="9918748" y="6242395"/>
            <a:ext cx="10042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chemeClr val="accent2">
                    <a:lumMod val="75000"/>
                  </a:schemeClr>
                </a:solidFill>
              </a:rPr>
              <a:t>tgybyggyyg</a:t>
            </a:r>
            <a:endParaRPr lang="en-US" sz="1400" dirty="0"/>
          </a:p>
        </p:txBody>
      </p:sp>
      <p:cxnSp>
        <p:nvCxnSpPr>
          <p:cNvPr id="39" name="Straight Arrow Connector 38"/>
          <p:cNvCxnSpPr/>
          <p:nvPr/>
        </p:nvCxnSpPr>
        <p:spPr>
          <a:xfrm>
            <a:off x="10083426" y="3733655"/>
            <a:ext cx="108286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V="1">
            <a:off x="10083426" y="2832702"/>
            <a:ext cx="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 rot="18990164">
            <a:off x="9846085" y="3874747"/>
            <a:ext cx="7008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path_1</a:t>
            </a:r>
          </a:p>
        </p:txBody>
      </p:sp>
      <p:sp>
        <p:nvSpPr>
          <p:cNvPr id="42" name="Rectangle 41"/>
          <p:cNvSpPr/>
          <p:nvPr/>
        </p:nvSpPr>
        <p:spPr>
          <a:xfrm>
            <a:off x="10281958" y="3073974"/>
            <a:ext cx="228600" cy="64623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10615614" y="3357136"/>
            <a:ext cx="215886" cy="37651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 rot="18990164">
            <a:off x="10160143" y="3977584"/>
            <a:ext cx="7008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path_2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9729352" y="1854407"/>
            <a:ext cx="1957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Frequency Attack!!</a:t>
            </a:r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01576" y="3734364"/>
            <a:ext cx="1625600" cy="1625600"/>
          </a:xfrm>
          <a:prstGeom prst="rect">
            <a:avLst/>
          </a:prstGeom>
        </p:spPr>
      </p:pic>
      <p:sp>
        <p:nvSpPr>
          <p:cNvPr id="49" name="TextBox 48"/>
          <p:cNvSpPr txBox="1"/>
          <p:nvPr/>
        </p:nvSpPr>
        <p:spPr>
          <a:xfrm>
            <a:off x="10095271" y="2459677"/>
            <a:ext cx="10474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auxiliary </a:t>
            </a:r>
          </a:p>
          <a:p>
            <a:r>
              <a:rPr lang="en-US" sz="1400" dirty="0"/>
              <a:t>information</a:t>
            </a:r>
          </a:p>
        </p:txBody>
      </p:sp>
      <p:sp>
        <p:nvSpPr>
          <p:cNvPr id="52" name="Rectangle 51"/>
          <p:cNvSpPr/>
          <p:nvPr/>
        </p:nvSpPr>
        <p:spPr>
          <a:xfrm>
            <a:off x="10650582" y="5245073"/>
            <a:ext cx="215886" cy="311172"/>
          </a:xfrm>
          <a:prstGeom prst="rect">
            <a:avLst/>
          </a:prstGeom>
          <a:solidFill>
            <a:schemeClr val="bg1"/>
          </a:solidFill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0" name="Content Placeholder 3"/>
          <p:cNvGraphicFramePr>
            <a:graphicFrameLocks/>
          </p:cNvGraphicFramePr>
          <p:nvPr/>
        </p:nvGraphicFramePr>
        <p:xfrm>
          <a:off x="6723495" y="4156946"/>
          <a:ext cx="2165726" cy="13716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0828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28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478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Patient Dimension - MedCo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478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Patient_Num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isReal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478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0000001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rteiqugfhb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478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0000002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vbwiygw</a:t>
                      </a:r>
                      <a:r>
                        <a:rPr lang="en-US" sz="1200" dirty="0"/>
                        <a:t>=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478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0000003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fhbfg72=g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2" name="TextBox 61"/>
          <p:cNvSpPr txBox="1"/>
          <p:nvPr/>
        </p:nvSpPr>
        <p:spPr>
          <a:xfrm>
            <a:off x="3920454" y="1058828"/>
            <a:ext cx="14986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</a:t>
            </a:r>
            <a:r>
              <a:rPr lang="en-US" dirty="0">
                <a:solidFill>
                  <a:srgbClr val="FF0000"/>
                </a:solidFill>
              </a:rPr>
              <a:t> sensitive</a:t>
            </a:r>
          </a:p>
          <a:p>
            <a:r>
              <a:rPr lang="en-US" dirty="0"/>
              <a:t>-</a:t>
            </a:r>
            <a:r>
              <a:rPr lang="en-US" dirty="0">
                <a:solidFill>
                  <a:schemeClr val="accent6"/>
                </a:solidFill>
              </a:rPr>
              <a:t> not sensitive</a:t>
            </a:r>
          </a:p>
        </p:txBody>
      </p:sp>
      <p:graphicFrame>
        <p:nvGraphicFramePr>
          <p:cNvPr id="67" name="Content Placeholder 3"/>
          <p:cNvGraphicFramePr>
            <a:graphicFrameLocks/>
          </p:cNvGraphicFramePr>
          <p:nvPr/>
        </p:nvGraphicFramePr>
        <p:xfrm>
          <a:off x="565233" y="1324097"/>
          <a:ext cx="2165726" cy="1630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28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28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478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Concept Dimension – local i2b2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478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Concept_path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Concept_CD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478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path_1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code_1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478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path_2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code_2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478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accent6"/>
                          </a:solidFill>
                        </a:rPr>
                        <a:t>path_3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code_3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478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accent6"/>
                          </a:solidFill>
                        </a:rPr>
                        <a:t>path_4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code_4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68" name="Content Placeholder 3"/>
          <p:cNvGraphicFramePr>
            <a:graphicFrameLocks/>
          </p:cNvGraphicFramePr>
          <p:nvPr/>
        </p:nvGraphicFramePr>
        <p:xfrm>
          <a:off x="557713" y="4986274"/>
          <a:ext cx="2165726" cy="1645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28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28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478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Concept Dimension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478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Concept_path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Concept_CD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478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griabfiyqeg</a:t>
                      </a:r>
                      <a:endParaRPr 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code_B</a:t>
                      </a:r>
                      <a:endParaRPr 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478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err="1"/>
                        <a:t>fgeiwbgohg</a:t>
                      </a:r>
                      <a:endParaRPr 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code_C</a:t>
                      </a:r>
                      <a:endParaRPr 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478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path_3</a:t>
                      </a:r>
                      <a:endParaRPr lang="en-US" sz="1200" dirty="0">
                        <a:solidFill>
                          <a:srgbClr val="92D050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code_A</a:t>
                      </a:r>
                      <a:endParaRPr lang="en-US" sz="1200" dirty="0">
                        <a:solidFill>
                          <a:srgbClr val="92D050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478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path_4</a:t>
                      </a:r>
                      <a:endParaRPr lang="en-US" sz="1200" dirty="0">
                        <a:solidFill>
                          <a:srgbClr val="92D050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code_D</a:t>
                      </a:r>
                      <a:endParaRPr lang="en-US" sz="1200" dirty="0">
                        <a:solidFill>
                          <a:srgbClr val="92D050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69" name="Content Placeholder 3"/>
          <p:cNvGraphicFramePr>
            <a:graphicFrameLocks/>
          </p:cNvGraphicFramePr>
          <p:nvPr/>
        </p:nvGraphicFramePr>
        <p:xfrm>
          <a:off x="3942217" y="4986274"/>
          <a:ext cx="2165726" cy="16459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0828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28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478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Concept Dimension - MedCo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478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Concept_path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Concept_CD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478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solidFill>
                            <a:schemeClr val="accent1"/>
                          </a:solidFill>
                        </a:rPr>
                        <a:t>fagvfuafygf</a:t>
                      </a:r>
                      <a:endParaRPr lang="en-US" sz="1200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solidFill>
                            <a:schemeClr val="accent1"/>
                          </a:solidFill>
                        </a:rPr>
                        <a:t>code_B</a:t>
                      </a:r>
                      <a:endParaRPr lang="en-US" sz="1200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478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err="1">
                          <a:solidFill>
                            <a:schemeClr val="accent2"/>
                          </a:solidFill>
                        </a:rPr>
                        <a:t>tgybyggyyg</a:t>
                      </a:r>
                      <a:endParaRPr lang="en-US" sz="1200" dirty="0">
                        <a:solidFill>
                          <a:schemeClr val="accent2"/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solidFill>
                            <a:schemeClr val="accent2"/>
                          </a:solidFill>
                        </a:rPr>
                        <a:t>code_C</a:t>
                      </a:r>
                      <a:endParaRPr lang="en-US" sz="1200" dirty="0">
                        <a:solidFill>
                          <a:schemeClr val="accent2"/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478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92D050"/>
                          </a:solidFill>
                        </a:rPr>
                        <a:t>path_3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solidFill>
                            <a:srgbClr val="92D050"/>
                          </a:solidFill>
                        </a:rPr>
                        <a:t>code_A</a:t>
                      </a:r>
                      <a:endParaRPr lang="en-US" sz="1200" dirty="0">
                        <a:solidFill>
                          <a:srgbClr val="92D050"/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478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92D050"/>
                          </a:solidFill>
                        </a:rPr>
                        <a:t>path_4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solidFill>
                            <a:srgbClr val="92D050"/>
                          </a:solidFill>
                        </a:rPr>
                        <a:t>code_D</a:t>
                      </a:r>
                      <a:endParaRPr lang="en-US" sz="1200" dirty="0">
                        <a:solidFill>
                          <a:srgbClr val="92D050"/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3586931" y="1839242"/>
          <a:ext cx="2165726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28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28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478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Observation Fact – local i2b2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478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Patient_Num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Concept_CD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478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0000001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code_1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478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0000001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code_2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478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0000001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accent6"/>
                          </a:solidFill>
                        </a:rPr>
                        <a:t>code_3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478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0000002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code_1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478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0000002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accent6"/>
                          </a:solidFill>
                        </a:rPr>
                        <a:t>code_4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cxnSp>
        <p:nvCxnSpPr>
          <p:cNvPr id="9" name="Straight Connector 8"/>
          <p:cNvCxnSpPr>
            <a:stCxn id="67" idx="3"/>
            <a:endCxn id="4" idx="1"/>
          </p:cNvCxnSpPr>
          <p:nvPr/>
        </p:nvCxnSpPr>
        <p:spPr>
          <a:xfrm>
            <a:off x="2730959" y="2139437"/>
            <a:ext cx="855972" cy="659925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4" idx="3"/>
            <a:endCxn id="54" idx="1"/>
          </p:cNvCxnSpPr>
          <p:nvPr/>
        </p:nvCxnSpPr>
        <p:spPr>
          <a:xfrm flipV="1">
            <a:off x="5752657" y="2016716"/>
            <a:ext cx="971480" cy="782646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0" name="Content Placeholder 3"/>
          <p:cNvGraphicFramePr>
            <a:graphicFrameLocks/>
          </p:cNvGraphicFramePr>
          <p:nvPr/>
        </p:nvGraphicFramePr>
        <p:xfrm>
          <a:off x="6718061" y="1328680"/>
          <a:ext cx="2165726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57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4478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Patient Dimension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478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Patient_Num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478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0000001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478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0000002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8" name="Rectangle 77"/>
          <p:cNvSpPr/>
          <p:nvPr/>
        </p:nvSpPr>
        <p:spPr>
          <a:xfrm>
            <a:off x="7181030" y="3208938"/>
            <a:ext cx="1250655" cy="536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Homomorphic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Encryption</a:t>
            </a:r>
          </a:p>
        </p:txBody>
      </p:sp>
      <p:cxnSp>
        <p:nvCxnSpPr>
          <p:cNvPr id="79" name="Straight Arrow Connector 78"/>
          <p:cNvCxnSpPr/>
          <p:nvPr/>
        </p:nvCxnSpPr>
        <p:spPr>
          <a:xfrm>
            <a:off x="6737355" y="3477104"/>
            <a:ext cx="44367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" name="Shape 406"/>
          <p:cNvPicPr preferRelativeResize="0"/>
          <p:nvPr/>
        </p:nvPicPr>
        <p:blipFill>
          <a:blip r:embed="rId3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-5400000">
            <a:off x="6411319" y="3266774"/>
            <a:ext cx="370059" cy="42065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5" name="Straight Arrow Connector 284"/>
          <p:cNvCxnSpPr>
            <a:stCxn id="54" idx="2"/>
            <a:endCxn id="78" idx="0"/>
          </p:cNvCxnSpPr>
          <p:nvPr/>
        </p:nvCxnSpPr>
        <p:spPr>
          <a:xfrm flipH="1">
            <a:off x="7806358" y="2702516"/>
            <a:ext cx="642" cy="5064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Straight Arrow Connector 287"/>
          <p:cNvCxnSpPr>
            <a:stCxn id="78" idx="2"/>
            <a:endCxn id="60" idx="0"/>
          </p:cNvCxnSpPr>
          <p:nvPr/>
        </p:nvCxnSpPr>
        <p:spPr>
          <a:xfrm>
            <a:off x="7806358" y="3745270"/>
            <a:ext cx="0" cy="4116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1" name="Picture 29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79821" y="4788964"/>
            <a:ext cx="346404" cy="346404"/>
          </a:xfrm>
          <a:prstGeom prst="rect">
            <a:avLst/>
          </a:prstGeom>
        </p:spPr>
      </p:pic>
      <p:pic>
        <p:nvPicPr>
          <p:cNvPr id="292" name="Picture 29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86744" y="4734568"/>
            <a:ext cx="346404" cy="346404"/>
          </a:xfrm>
          <a:prstGeom prst="rect">
            <a:avLst/>
          </a:prstGeom>
        </p:spPr>
      </p:pic>
      <p:pic>
        <p:nvPicPr>
          <p:cNvPr id="293" name="Picture 29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77320" y="3909914"/>
            <a:ext cx="346404" cy="346404"/>
          </a:xfrm>
          <a:prstGeom prst="rect">
            <a:avLst/>
          </a:prstGeom>
        </p:spPr>
      </p:pic>
      <p:sp>
        <p:nvSpPr>
          <p:cNvPr id="303" name="Striped Right Arrow 302"/>
          <p:cNvSpPr/>
          <p:nvPr/>
        </p:nvSpPr>
        <p:spPr>
          <a:xfrm rot="5400000">
            <a:off x="10387198" y="4434741"/>
            <a:ext cx="456832" cy="646234"/>
          </a:xfrm>
          <a:prstGeom prst="striped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4" name="Rectangle 303"/>
          <p:cNvSpPr/>
          <p:nvPr/>
        </p:nvSpPr>
        <p:spPr>
          <a:xfrm>
            <a:off x="9448800" y="1684421"/>
            <a:ext cx="3422089" cy="5181707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5" name="Picture 30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10787" y="6117284"/>
            <a:ext cx="844082" cy="688378"/>
          </a:xfrm>
          <a:prstGeom prst="rect">
            <a:avLst/>
          </a:prstGeom>
        </p:spPr>
      </p:pic>
      <p:graphicFrame>
        <p:nvGraphicFramePr>
          <p:cNvPr id="54" name="Content Placeholder 3"/>
          <p:cNvGraphicFramePr>
            <a:graphicFrameLocks/>
          </p:cNvGraphicFramePr>
          <p:nvPr/>
        </p:nvGraphicFramePr>
        <p:xfrm>
          <a:off x="6724137" y="1330916"/>
          <a:ext cx="2165726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28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28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478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Patient Dimension – local i2b2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478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Patient_Num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isReal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478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0000001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478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0000002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478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0000003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53" name="Content Placeholder 3"/>
          <p:cNvGraphicFramePr>
            <a:graphicFrameLocks/>
          </p:cNvGraphicFramePr>
          <p:nvPr/>
        </p:nvGraphicFramePr>
        <p:xfrm>
          <a:off x="3583583" y="1830306"/>
          <a:ext cx="2165726" cy="24688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0828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28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478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Observation Fact - MedCo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478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Patient_Num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Concept_CD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478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0000001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code_B</a:t>
                      </a:r>
                      <a:endParaRPr 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478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0000001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code_C</a:t>
                      </a:r>
                      <a:endParaRPr 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478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0000001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code_A</a:t>
                      </a:r>
                      <a:endParaRPr lang="en-US" sz="1200" dirty="0">
                        <a:solidFill>
                          <a:srgbClr val="92D050"/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478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0000002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code_B</a:t>
                      </a:r>
                      <a:endParaRPr 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478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0000002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code_D</a:t>
                      </a:r>
                      <a:endParaRPr lang="en-US" sz="1200" dirty="0">
                        <a:solidFill>
                          <a:srgbClr val="92D050"/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478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0000003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code_C</a:t>
                      </a:r>
                      <a:endParaRPr 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4478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0000003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code_A</a:t>
                      </a:r>
                      <a:endParaRPr lang="en-US" sz="1200" dirty="0">
                        <a:solidFill>
                          <a:srgbClr val="92D050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7F26E-CB91-FD4F-A614-E0501C4E209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412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7" grpId="0" animBg="1"/>
      <p:bldP spid="29" grpId="0"/>
      <p:bldP spid="30" grpId="0" animBg="1"/>
      <p:bldP spid="31" grpId="0" animBg="1"/>
      <p:bldP spid="32" grpId="0"/>
      <p:bldP spid="41" grpId="0"/>
      <p:bldP spid="42" grpId="0" animBg="1"/>
      <p:bldP spid="43" grpId="0" animBg="1"/>
      <p:bldP spid="44" grpId="0"/>
      <p:bldP spid="46" grpId="0"/>
      <p:bldP spid="49" grpId="0"/>
      <p:bldP spid="52" grpId="0" animBg="1"/>
      <p:bldP spid="78" grpId="0" animBg="1"/>
      <p:bldP spid="303" grpId="0" animBg="1"/>
      <p:bldP spid="30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MedCo secure query protocol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264" y="1866227"/>
            <a:ext cx="5241925" cy="3708909"/>
          </a:xfrm>
          <a:prstGeom prst="rect">
            <a:avLst/>
          </a:prstGeom>
        </p:spPr>
      </p:pic>
      <p:pic>
        <p:nvPicPr>
          <p:cNvPr id="23" name="Shape 397"/>
          <p:cNvPicPr preferRelativeResize="0"/>
          <p:nvPr/>
        </p:nvPicPr>
        <p:blipFill>
          <a:blip r:embed="rId3" cstate="print">
            <a:alphaModFix/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-5400000">
            <a:off x="6166690" y="4840222"/>
            <a:ext cx="324449" cy="324449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TextBox 23"/>
          <p:cNvSpPr txBox="1"/>
          <p:nvPr/>
        </p:nvSpPr>
        <p:spPr>
          <a:xfrm>
            <a:off x="6131977" y="5140406"/>
            <a:ext cx="5533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(K</a:t>
            </a:r>
            <a:r>
              <a:rPr lang="en-US" sz="1050" baseline="-25000" dirty="0"/>
              <a:t>u</a:t>
            </a:r>
            <a:r>
              <a:rPr lang="en-US" sz="1050" dirty="0"/>
              <a:t>, </a:t>
            </a:r>
            <a:r>
              <a:rPr lang="en-US" sz="1050" dirty="0" err="1"/>
              <a:t>k</a:t>
            </a:r>
            <a:r>
              <a:rPr lang="en-US" sz="1050" baseline="-25000" dirty="0" err="1"/>
              <a:t>u</a:t>
            </a:r>
            <a:r>
              <a:rPr lang="en-US" sz="1050" dirty="0"/>
              <a:t>)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6363341" y="4883105"/>
            <a:ext cx="294954" cy="294954"/>
          </a:xfrm>
          <a:prstGeom prst="rect">
            <a:avLst/>
          </a:prstGeom>
        </p:spPr>
      </p:pic>
      <p:pic>
        <p:nvPicPr>
          <p:cNvPr id="32" name="Shape 397"/>
          <p:cNvPicPr preferRelativeResize="0"/>
          <p:nvPr/>
        </p:nvPicPr>
        <p:blipFill>
          <a:blip r:embed="rId3" cstate="print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-5400000">
            <a:off x="1179532" y="4610571"/>
            <a:ext cx="324449" cy="324449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TextBox 32"/>
          <p:cNvSpPr txBox="1"/>
          <p:nvPr/>
        </p:nvSpPr>
        <p:spPr>
          <a:xfrm>
            <a:off x="1144819" y="4910755"/>
            <a:ext cx="55015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(K</a:t>
            </a:r>
            <a:r>
              <a:rPr lang="en-US" sz="1050" baseline="-25000" dirty="0"/>
              <a:t>3</a:t>
            </a:r>
            <a:r>
              <a:rPr lang="en-US" sz="1050" dirty="0"/>
              <a:t>, k</a:t>
            </a:r>
            <a:r>
              <a:rPr lang="en-US" sz="1050" baseline="-25000" dirty="0"/>
              <a:t>3</a:t>
            </a:r>
            <a:r>
              <a:rPr lang="en-US" sz="1050" dirty="0"/>
              <a:t>)</a:t>
            </a: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1376183" y="4653454"/>
            <a:ext cx="294954" cy="294954"/>
          </a:xfrm>
          <a:prstGeom prst="rect">
            <a:avLst/>
          </a:prstGeom>
        </p:spPr>
      </p:pic>
      <p:pic>
        <p:nvPicPr>
          <p:cNvPr id="35" name="Shape 397"/>
          <p:cNvPicPr preferRelativeResize="0"/>
          <p:nvPr/>
        </p:nvPicPr>
        <p:blipFill>
          <a:blip r:embed="rId3" cstate="print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-5400000">
            <a:off x="3998" y="3242087"/>
            <a:ext cx="324449" cy="324449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TextBox 35"/>
          <p:cNvSpPr txBox="1"/>
          <p:nvPr/>
        </p:nvSpPr>
        <p:spPr>
          <a:xfrm>
            <a:off x="35594" y="3557020"/>
            <a:ext cx="51969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(K</a:t>
            </a:r>
            <a:r>
              <a:rPr lang="en-US" sz="1050" baseline="-25000" dirty="0"/>
              <a:t>4</a:t>
            </a:r>
            <a:r>
              <a:rPr lang="en-US" sz="1050" dirty="0"/>
              <a:t>,k</a:t>
            </a:r>
            <a:r>
              <a:rPr lang="en-US" sz="1050" baseline="-25000" dirty="0"/>
              <a:t>4</a:t>
            </a:r>
            <a:r>
              <a:rPr lang="en-US" sz="1050" dirty="0"/>
              <a:t>)</a:t>
            </a: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4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200649" y="3284970"/>
            <a:ext cx="294954" cy="294954"/>
          </a:xfrm>
          <a:prstGeom prst="rect">
            <a:avLst/>
          </a:prstGeom>
        </p:spPr>
      </p:pic>
      <p:pic>
        <p:nvPicPr>
          <p:cNvPr id="38" name="Shape 397"/>
          <p:cNvPicPr preferRelativeResize="0"/>
          <p:nvPr/>
        </p:nvPicPr>
        <p:blipFill>
          <a:blip r:embed="rId3" cstate="print">
            <a:alphaModFix/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-5400000">
            <a:off x="2292314" y="1539765"/>
            <a:ext cx="324449" cy="324449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TextBox 38"/>
          <p:cNvSpPr txBox="1"/>
          <p:nvPr/>
        </p:nvSpPr>
        <p:spPr>
          <a:xfrm>
            <a:off x="2257601" y="1839949"/>
            <a:ext cx="55015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(K</a:t>
            </a:r>
            <a:r>
              <a:rPr lang="en-US" sz="1050" baseline="-25000" dirty="0"/>
              <a:t>1</a:t>
            </a:r>
            <a:r>
              <a:rPr lang="en-US" sz="1050" dirty="0"/>
              <a:t>, k</a:t>
            </a:r>
            <a:r>
              <a:rPr lang="en-US" sz="1050" baseline="-25000" dirty="0"/>
              <a:t>1</a:t>
            </a:r>
            <a:r>
              <a:rPr lang="en-US" sz="1050" dirty="0"/>
              <a:t>)</a:t>
            </a:r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4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2488965" y="1582648"/>
            <a:ext cx="294954" cy="294954"/>
          </a:xfrm>
          <a:prstGeom prst="rect">
            <a:avLst/>
          </a:prstGeom>
        </p:spPr>
      </p:pic>
      <p:pic>
        <p:nvPicPr>
          <p:cNvPr id="42" name="Shape 377"/>
          <p:cNvPicPr preferRelativeResize="0"/>
          <p:nvPr/>
        </p:nvPicPr>
        <p:blipFill rotWithShape="1">
          <a:blip r:embed="rId5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57283" y="3257061"/>
            <a:ext cx="330338" cy="368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Shape 377"/>
          <p:cNvPicPr preferRelativeResize="0"/>
          <p:nvPr/>
        </p:nvPicPr>
        <p:blipFill rotWithShape="1">
          <a:blip r:embed="rId5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33547" y="2164398"/>
            <a:ext cx="330338" cy="368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Shape 377"/>
          <p:cNvPicPr preferRelativeResize="0"/>
          <p:nvPr/>
        </p:nvPicPr>
        <p:blipFill rotWithShape="1">
          <a:blip r:embed="rId5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88401" y="3251322"/>
            <a:ext cx="330338" cy="368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Shape 377"/>
          <p:cNvPicPr preferRelativeResize="0"/>
          <p:nvPr/>
        </p:nvPicPr>
        <p:blipFill rotWithShape="1">
          <a:blip r:embed="rId5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93383" y="4465632"/>
            <a:ext cx="330338" cy="368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Shape 397"/>
          <p:cNvPicPr preferRelativeResize="0"/>
          <p:nvPr/>
        </p:nvPicPr>
        <p:blipFill>
          <a:blip r:embed="rId3" cstate="print">
            <a:alphaModFix/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-5400000">
            <a:off x="4323057" y="3299678"/>
            <a:ext cx="324449" cy="324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Shape 397"/>
          <p:cNvPicPr preferRelativeResize="0"/>
          <p:nvPr/>
        </p:nvPicPr>
        <p:blipFill>
          <a:blip r:embed="rId3" cstate="print">
            <a:alphaModFix/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-5400000">
            <a:off x="2699471" y="4502097"/>
            <a:ext cx="324449" cy="324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Shape 397"/>
          <p:cNvPicPr preferRelativeResize="0"/>
          <p:nvPr/>
        </p:nvPicPr>
        <p:blipFill>
          <a:blip r:embed="rId3" cstate="print">
            <a:alphaModFix/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-5400000">
            <a:off x="1432302" y="3232571"/>
            <a:ext cx="324449" cy="324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Shape 397"/>
          <p:cNvPicPr preferRelativeResize="0"/>
          <p:nvPr/>
        </p:nvPicPr>
        <p:blipFill>
          <a:blip r:embed="rId3" cstate="print">
            <a:alphaModFix/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-5400000">
            <a:off x="2834086" y="2169763"/>
            <a:ext cx="324449" cy="324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Shape 397"/>
          <p:cNvPicPr preferRelativeResize="0"/>
          <p:nvPr/>
        </p:nvPicPr>
        <p:blipFill>
          <a:blip r:embed="rId3" cstate="print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-5400000">
            <a:off x="2783919" y="6121301"/>
            <a:ext cx="324449" cy="324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4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4975381" y="6132158"/>
            <a:ext cx="294954" cy="294954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4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5070283" y="6138999"/>
            <a:ext cx="294954" cy="294954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5154861" y="6142748"/>
            <a:ext cx="294954" cy="294954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5250572" y="6145477"/>
            <a:ext cx="294954" cy="294954"/>
          </a:xfrm>
          <a:prstGeom prst="rect">
            <a:avLst/>
          </a:prstGeom>
        </p:spPr>
      </p:pic>
      <p:pic>
        <p:nvPicPr>
          <p:cNvPr id="57" name="Shape 397"/>
          <p:cNvPicPr preferRelativeResize="0"/>
          <p:nvPr/>
        </p:nvPicPr>
        <p:blipFill>
          <a:blip r:embed="rId3" cstate="print">
            <a:alphaModFix/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-5400000">
            <a:off x="2907987" y="6128246"/>
            <a:ext cx="324449" cy="324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Shape 397"/>
          <p:cNvPicPr preferRelativeResize="0"/>
          <p:nvPr/>
        </p:nvPicPr>
        <p:blipFill>
          <a:blip r:embed="rId3" cstate="print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-5400000">
            <a:off x="3012802" y="6131694"/>
            <a:ext cx="324449" cy="324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Shape 397"/>
          <p:cNvPicPr preferRelativeResize="0"/>
          <p:nvPr/>
        </p:nvPicPr>
        <p:blipFill>
          <a:blip r:embed="rId3" cstate="print">
            <a:alphaModFix/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-5400000">
            <a:off x="3120755" y="6134147"/>
            <a:ext cx="324449" cy="324449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TextBox 61"/>
          <p:cNvSpPr txBox="1"/>
          <p:nvPr/>
        </p:nvSpPr>
        <p:spPr>
          <a:xfrm>
            <a:off x="3375490" y="6129530"/>
            <a:ext cx="149138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/>
              <a:t>Sites</a:t>
            </a:r>
            <a:r>
              <a:rPr lang="en-US" sz="1500"/>
              <a:t>’ public keys</a:t>
            </a:r>
            <a:endParaRPr lang="en-US" sz="1500" dirty="0"/>
          </a:p>
        </p:txBody>
      </p:sp>
      <p:sp>
        <p:nvSpPr>
          <p:cNvPr id="63" name="TextBox 62"/>
          <p:cNvSpPr txBox="1"/>
          <p:nvPr/>
        </p:nvSpPr>
        <p:spPr>
          <a:xfrm>
            <a:off x="5410395" y="6121301"/>
            <a:ext cx="173399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/>
              <a:t>Sites’ secret keys</a:t>
            </a:r>
          </a:p>
        </p:txBody>
      </p:sp>
      <p:pic>
        <p:nvPicPr>
          <p:cNvPr id="64" name="Shape 397"/>
          <p:cNvPicPr preferRelativeResize="0"/>
          <p:nvPr/>
        </p:nvPicPr>
        <p:blipFill>
          <a:blip r:embed="rId3" cstate="print">
            <a:alphaModFix/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-5400000">
            <a:off x="7166903" y="6107306"/>
            <a:ext cx="324449" cy="324449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TextBox 64"/>
          <p:cNvSpPr txBox="1"/>
          <p:nvPr/>
        </p:nvSpPr>
        <p:spPr>
          <a:xfrm>
            <a:off x="7423136" y="6132610"/>
            <a:ext cx="186240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/>
              <a:t>Collective public key</a:t>
            </a:r>
            <a:endParaRPr lang="en-US" sz="1500" dirty="0"/>
          </a:p>
        </p:txBody>
      </p:sp>
      <p:pic>
        <p:nvPicPr>
          <p:cNvPr id="66" name="Picture 65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957" t="81901" r="68820"/>
          <a:stretch/>
        </p:blipFill>
        <p:spPr>
          <a:xfrm>
            <a:off x="4466851" y="1699924"/>
            <a:ext cx="2987687" cy="1189904"/>
          </a:xfrm>
          <a:prstGeom prst="rect">
            <a:avLst/>
          </a:prstGeom>
        </p:spPr>
      </p:pic>
      <p:pic>
        <p:nvPicPr>
          <p:cNvPr id="67" name="Shape 397"/>
          <p:cNvPicPr preferRelativeResize="0"/>
          <p:nvPr/>
        </p:nvPicPr>
        <p:blipFill>
          <a:blip r:embed="rId3" cstate="print">
            <a:alphaModFix/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-5400000">
            <a:off x="4346254" y="4910755"/>
            <a:ext cx="324449" cy="324449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7F26E-CB91-FD4F-A614-E0501C4E2095}" type="slidenum">
              <a:rPr lang="en-US" smtClean="0"/>
              <a:t>6</a:t>
            </a:fld>
            <a:endParaRPr lang="en-US"/>
          </a:p>
        </p:txBody>
      </p:sp>
      <p:sp>
        <p:nvSpPr>
          <p:cNvPr id="50" name="Content Placeholder 2">
            <a:extLst>
              <a:ext uri="{FF2B5EF4-FFF2-40B4-BE49-F238E27FC236}">
                <a16:creationId xmlns:a16="http://schemas.microsoft.com/office/drawing/2014/main" id="{FF962790-D67F-624A-ADDB-34151613B6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8575" y="1640540"/>
            <a:ext cx="3872753" cy="3926541"/>
          </a:xfrm>
          <a:ln>
            <a:solidFill>
              <a:schemeClr val="bg2">
                <a:lumMod val="50000"/>
              </a:schemeClr>
            </a:solidFill>
            <a:prstDash val="sysDash"/>
          </a:ln>
        </p:spPr>
        <p:txBody>
          <a:bodyPr>
            <a:normAutofit/>
          </a:bodyPr>
          <a:lstStyle/>
          <a:p>
            <a:pPr marL="514350" indent="-514350">
              <a:buAutoNum type="arabicParenR"/>
            </a:pPr>
            <a:r>
              <a:rPr lang="en-US" sz="1800" dirty="0"/>
              <a:t>(user) Query Generation:</a:t>
            </a:r>
            <a:endParaRPr lang="en-US" sz="1400" dirty="0"/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62A2098-4395-B349-AD0A-BA53A6A3C359}"/>
              </a:ext>
            </a:extLst>
          </p:cNvPr>
          <p:cNvSpPr txBox="1"/>
          <p:nvPr/>
        </p:nvSpPr>
        <p:spPr>
          <a:xfrm>
            <a:off x="8964366" y="2209576"/>
            <a:ext cx="2161169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/>
              <a:t>COUNT(DISTINCT(</a:t>
            </a:r>
            <a:r>
              <a:rPr lang="en-US" sz="1100" dirty="0" err="1"/>
              <a:t>patient_Num</a:t>
            </a:r>
            <a:r>
              <a:rPr lang="en-US" sz="1100" dirty="0"/>
              <a:t>))</a:t>
            </a:r>
            <a:br>
              <a:rPr lang="en-US" sz="1100" dirty="0"/>
            </a:br>
            <a:r>
              <a:rPr lang="en-US" sz="1100" b="1" dirty="0"/>
              <a:t>FROM </a:t>
            </a:r>
            <a:r>
              <a:rPr lang="en-US" sz="1100" dirty="0"/>
              <a:t>Observation Fact</a:t>
            </a:r>
          </a:p>
          <a:p>
            <a:r>
              <a:rPr lang="en-US" sz="1100" b="1" dirty="0"/>
              <a:t>WHERE </a:t>
            </a:r>
            <a:r>
              <a:rPr lang="en-US" sz="1100" b="1" dirty="0" err="1"/>
              <a:t>Concept_path</a:t>
            </a:r>
            <a:r>
              <a:rPr lang="en-US" sz="1100" b="1" dirty="0"/>
              <a:t> = </a:t>
            </a:r>
            <a:r>
              <a:rPr lang="en-US" sz="1100" dirty="0">
                <a:solidFill>
                  <a:srgbClr val="FF0000"/>
                </a:solidFill>
              </a:rPr>
              <a:t>path_2</a:t>
            </a:r>
            <a:r>
              <a:rPr lang="en-US" sz="1100" b="1" dirty="0">
                <a:solidFill>
                  <a:srgbClr val="FF0000"/>
                </a:solidFill>
              </a:rPr>
              <a:t> </a:t>
            </a:r>
            <a:br>
              <a:rPr lang="en-US" sz="1100" b="1" dirty="0"/>
            </a:br>
            <a:r>
              <a:rPr lang="en-US" sz="1100" b="1" dirty="0"/>
              <a:t>AND </a:t>
            </a:r>
            <a:r>
              <a:rPr lang="en-US" sz="1100" b="1" dirty="0" err="1"/>
              <a:t>Concept_path</a:t>
            </a:r>
            <a:r>
              <a:rPr lang="en-US" sz="1100" b="1" dirty="0"/>
              <a:t> = </a:t>
            </a:r>
            <a:r>
              <a:rPr lang="en-US" sz="1100" dirty="0">
                <a:solidFill>
                  <a:schemeClr val="accent6"/>
                </a:solidFill>
              </a:rPr>
              <a:t>path_3</a:t>
            </a:r>
          </a:p>
          <a:p>
            <a:r>
              <a:rPr lang="en-US" sz="1100" dirty="0"/>
              <a:t>…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D9222F8D-A758-7144-BCC8-65AD4B19F95E}"/>
              </a:ext>
            </a:extLst>
          </p:cNvPr>
          <p:cNvSpPr/>
          <p:nvPr/>
        </p:nvSpPr>
        <p:spPr>
          <a:xfrm>
            <a:off x="9419622" y="3449165"/>
            <a:ext cx="1250655" cy="536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Homomorphic</a:t>
            </a:r>
          </a:p>
          <a:p>
            <a:pPr algn="ctr"/>
            <a:r>
              <a:rPr lang="en-US" sz="1400" dirty="0"/>
              <a:t>Encryption</a:t>
            </a:r>
          </a:p>
        </p:txBody>
      </p:sp>
      <p:pic>
        <p:nvPicPr>
          <p:cNvPr id="61" name="Shape 406">
            <a:extLst>
              <a:ext uri="{FF2B5EF4-FFF2-40B4-BE49-F238E27FC236}">
                <a16:creationId xmlns:a16="http://schemas.microsoft.com/office/drawing/2014/main" id="{8FBB9979-8BC6-E84E-BCD0-FC87094FA4F2}"/>
              </a:ext>
            </a:extLst>
          </p:cNvPr>
          <p:cNvPicPr preferRelativeResize="0"/>
          <p:nvPr/>
        </p:nvPicPr>
        <p:blipFill>
          <a:blip r:embed="rId7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-5400000">
            <a:off x="8569008" y="3497423"/>
            <a:ext cx="370059" cy="420658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1A1F1791-E2E9-884C-9D58-1F39F28D6F8D}"/>
              </a:ext>
            </a:extLst>
          </p:cNvPr>
          <p:cNvSpPr txBox="1"/>
          <p:nvPr/>
        </p:nvSpPr>
        <p:spPr>
          <a:xfrm>
            <a:off x="8850231" y="4436126"/>
            <a:ext cx="2589708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COUNT(DISTINCT(</a:t>
            </a:r>
            <a:r>
              <a:rPr lang="en-US" sz="1100" dirty="0" err="1"/>
              <a:t>patient_Num</a:t>
            </a:r>
            <a:r>
              <a:rPr lang="en-US" sz="1100" dirty="0"/>
              <a:t>))</a:t>
            </a:r>
            <a:br>
              <a:rPr lang="en-US" sz="1100" dirty="0"/>
            </a:br>
            <a:r>
              <a:rPr lang="en-US" sz="1100" b="1" dirty="0"/>
              <a:t>FROM </a:t>
            </a:r>
            <a:r>
              <a:rPr lang="en-US" sz="1100" dirty="0"/>
              <a:t>Observation Fact</a:t>
            </a:r>
          </a:p>
          <a:p>
            <a:r>
              <a:rPr lang="en-US" sz="1100" b="1" dirty="0"/>
              <a:t>WHERE </a:t>
            </a:r>
            <a:r>
              <a:rPr lang="en-US" sz="1100" b="1" dirty="0" err="1"/>
              <a:t>Concept_path</a:t>
            </a:r>
            <a:r>
              <a:rPr lang="en-US" sz="1100" b="1" dirty="0"/>
              <a:t> = </a:t>
            </a:r>
            <a:r>
              <a:rPr lang="en-US" sz="1100" dirty="0">
                <a:solidFill>
                  <a:srgbClr val="FF0000"/>
                </a:solidFill>
              </a:rPr>
              <a:t>hf78e2ib78ffg</a:t>
            </a:r>
            <a:br>
              <a:rPr lang="en-US" sz="1100" b="1" dirty="0"/>
            </a:br>
            <a:r>
              <a:rPr lang="en-US" sz="1100" b="1" dirty="0"/>
              <a:t>AND </a:t>
            </a:r>
            <a:r>
              <a:rPr lang="en-US" sz="1100" b="1" dirty="0" err="1"/>
              <a:t>Concept_path</a:t>
            </a:r>
            <a:r>
              <a:rPr lang="en-US" sz="1100" b="1" dirty="0"/>
              <a:t> = </a:t>
            </a:r>
            <a:r>
              <a:rPr lang="en-US" sz="1100" dirty="0">
                <a:solidFill>
                  <a:schemeClr val="accent6"/>
                </a:solidFill>
              </a:rPr>
              <a:t>path_3</a:t>
            </a:r>
          </a:p>
          <a:p>
            <a:r>
              <a:rPr lang="en-US" sz="1100" dirty="0"/>
              <a:t>…</a:t>
            </a: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C61C534D-ED45-1840-8A6C-6B8A834CF9CB}"/>
              </a:ext>
            </a:extLst>
          </p:cNvPr>
          <p:cNvCxnSpPr/>
          <p:nvPr/>
        </p:nvCxnSpPr>
        <p:spPr>
          <a:xfrm flipH="1">
            <a:off x="10044950" y="3061207"/>
            <a:ext cx="1" cy="3008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6C7569AE-2993-7144-9717-50F833CF2AB9}"/>
              </a:ext>
            </a:extLst>
          </p:cNvPr>
          <p:cNvCxnSpPr/>
          <p:nvPr/>
        </p:nvCxnSpPr>
        <p:spPr>
          <a:xfrm flipH="1">
            <a:off x="10044949" y="4029041"/>
            <a:ext cx="1" cy="3744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1C66BDC6-B00F-2D42-9AE0-E2BEEE3327BA}"/>
              </a:ext>
            </a:extLst>
          </p:cNvPr>
          <p:cNvCxnSpPr/>
          <p:nvPr/>
        </p:nvCxnSpPr>
        <p:spPr>
          <a:xfrm>
            <a:off x="8899051" y="3707752"/>
            <a:ext cx="4552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2" name="Picture 71">
            <a:extLst>
              <a:ext uri="{FF2B5EF4-FFF2-40B4-BE49-F238E27FC236}">
                <a16:creationId xmlns:a16="http://schemas.microsoft.com/office/drawing/2014/main" id="{F92DB5EB-8AA5-CF43-B402-27475DC35EB9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1752" t="89318" r="48521" b="246"/>
          <a:stretch/>
        </p:blipFill>
        <p:spPr>
          <a:xfrm>
            <a:off x="5143178" y="4766044"/>
            <a:ext cx="729956" cy="469159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238455F8-AA30-F742-AEA0-2449AA11E807}"/>
              </a:ext>
            </a:extLst>
          </p:cNvPr>
          <p:cNvSpPr txBox="1"/>
          <p:nvPr/>
        </p:nvSpPr>
        <p:spPr>
          <a:xfrm>
            <a:off x="5882120" y="4899776"/>
            <a:ext cx="2568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0558456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MedCo secure query protocol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264" y="1866227"/>
            <a:ext cx="5241925" cy="3708909"/>
          </a:xfrm>
          <a:prstGeom prst="rect">
            <a:avLst/>
          </a:prstGeom>
        </p:spPr>
      </p:pic>
      <p:pic>
        <p:nvPicPr>
          <p:cNvPr id="23" name="Shape 397"/>
          <p:cNvPicPr preferRelativeResize="0"/>
          <p:nvPr/>
        </p:nvPicPr>
        <p:blipFill>
          <a:blip r:embed="rId3" cstate="print">
            <a:alphaModFix/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-5400000">
            <a:off x="6166690" y="4840222"/>
            <a:ext cx="324449" cy="324449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TextBox 23"/>
          <p:cNvSpPr txBox="1"/>
          <p:nvPr/>
        </p:nvSpPr>
        <p:spPr>
          <a:xfrm>
            <a:off x="6131977" y="5140406"/>
            <a:ext cx="5533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(K</a:t>
            </a:r>
            <a:r>
              <a:rPr lang="en-US" sz="1050" baseline="-25000" dirty="0"/>
              <a:t>u</a:t>
            </a:r>
            <a:r>
              <a:rPr lang="en-US" sz="1050" dirty="0"/>
              <a:t>, </a:t>
            </a:r>
            <a:r>
              <a:rPr lang="en-US" sz="1050" dirty="0" err="1"/>
              <a:t>k</a:t>
            </a:r>
            <a:r>
              <a:rPr lang="en-US" sz="1050" baseline="-25000" dirty="0" err="1"/>
              <a:t>u</a:t>
            </a:r>
            <a:r>
              <a:rPr lang="en-US" sz="1050" dirty="0"/>
              <a:t>)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6363341" y="4883105"/>
            <a:ext cx="294954" cy="294954"/>
          </a:xfrm>
          <a:prstGeom prst="rect">
            <a:avLst/>
          </a:prstGeom>
        </p:spPr>
      </p:pic>
      <p:pic>
        <p:nvPicPr>
          <p:cNvPr id="32" name="Shape 397"/>
          <p:cNvPicPr preferRelativeResize="0"/>
          <p:nvPr/>
        </p:nvPicPr>
        <p:blipFill>
          <a:blip r:embed="rId3" cstate="print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-5400000">
            <a:off x="1179532" y="4610571"/>
            <a:ext cx="324449" cy="324449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TextBox 32"/>
          <p:cNvSpPr txBox="1"/>
          <p:nvPr/>
        </p:nvSpPr>
        <p:spPr>
          <a:xfrm>
            <a:off x="1144819" y="4910755"/>
            <a:ext cx="55015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(K</a:t>
            </a:r>
            <a:r>
              <a:rPr lang="en-US" sz="1050" baseline="-25000" dirty="0"/>
              <a:t>3</a:t>
            </a:r>
            <a:r>
              <a:rPr lang="en-US" sz="1050" dirty="0"/>
              <a:t>, k</a:t>
            </a:r>
            <a:r>
              <a:rPr lang="en-US" sz="1050" baseline="-25000" dirty="0"/>
              <a:t>3</a:t>
            </a:r>
            <a:r>
              <a:rPr lang="en-US" sz="1050" dirty="0"/>
              <a:t>)</a:t>
            </a: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1376183" y="4653454"/>
            <a:ext cx="294954" cy="294954"/>
          </a:xfrm>
          <a:prstGeom prst="rect">
            <a:avLst/>
          </a:prstGeom>
        </p:spPr>
      </p:pic>
      <p:pic>
        <p:nvPicPr>
          <p:cNvPr id="35" name="Shape 397"/>
          <p:cNvPicPr preferRelativeResize="0"/>
          <p:nvPr/>
        </p:nvPicPr>
        <p:blipFill>
          <a:blip r:embed="rId3" cstate="print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-5400000">
            <a:off x="3998" y="3242087"/>
            <a:ext cx="324449" cy="324449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TextBox 35"/>
          <p:cNvSpPr txBox="1"/>
          <p:nvPr/>
        </p:nvSpPr>
        <p:spPr>
          <a:xfrm>
            <a:off x="35594" y="3557020"/>
            <a:ext cx="51969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(K</a:t>
            </a:r>
            <a:r>
              <a:rPr lang="en-US" sz="1050" baseline="-25000" dirty="0"/>
              <a:t>4</a:t>
            </a:r>
            <a:r>
              <a:rPr lang="en-US" sz="1050" dirty="0"/>
              <a:t>,k</a:t>
            </a:r>
            <a:r>
              <a:rPr lang="en-US" sz="1050" baseline="-25000" dirty="0"/>
              <a:t>4</a:t>
            </a:r>
            <a:r>
              <a:rPr lang="en-US" sz="1050" dirty="0"/>
              <a:t>)</a:t>
            </a: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4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200649" y="3284970"/>
            <a:ext cx="294954" cy="294954"/>
          </a:xfrm>
          <a:prstGeom prst="rect">
            <a:avLst/>
          </a:prstGeom>
        </p:spPr>
      </p:pic>
      <p:pic>
        <p:nvPicPr>
          <p:cNvPr id="38" name="Shape 397"/>
          <p:cNvPicPr preferRelativeResize="0"/>
          <p:nvPr/>
        </p:nvPicPr>
        <p:blipFill>
          <a:blip r:embed="rId3" cstate="print">
            <a:alphaModFix/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-5400000">
            <a:off x="2292314" y="1539765"/>
            <a:ext cx="324449" cy="324449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TextBox 38"/>
          <p:cNvSpPr txBox="1"/>
          <p:nvPr/>
        </p:nvSpPr>
        <p:spPr>
          <a:xfrm>
            <a:off x="2257601" y="1839949"/>
            <a:ext cx="55015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(K</a:t>
            </a:r>
            <a:r>
              <a:rPr lang="en-US" sz="1050" baseline="-25000" dirty="0"/>
              <a:t>1</a:t>
            </a:r>
            <a:r>
              <a:rPr lang="en-US" sz="1050" dirty="0"/>
              <a:t>, k</a:t>
            </a:r>
            <a:r>
              <a:rPr lang="en-US" sz="1050" baseline="-25000" dirty="0"/>
              <a:t>1</a:t>
            </a:r>
            <a:r>
              <a:rPr lang="en-US" sz="1050" dirty="0"/>
              <a:t>)</a:t>
            </a:r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4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2488965" y="1582648"/>
            <a:ext cx="294954" cy="294954"/>
          </a:xfrm>
          <a:prstGeom prst="rect">
            <a:avLst/>
          </a:prstGeom>
        </p:spPr>
      </p:pic>
      <p:pic>
        <p:nvPicPr>
          <p:cNvPr id="42" name="Shape 377"/>
          <p:cNvPicPr preferRelativeResize="0"/>
          <p:nvPr/>
        </p:nvPicPr>
        <p:blipFill rotWithShape="1">
          <a:blip r:embed="rId5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57283" y="3257061"/>
            <a:ext cx="330338" cy="368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Shape 377"/>
          <p:cNvPicPr preferRelativeResize="0"/>
          <p:nvPr/>
        </p:nvPicPr>
        <p:blipFill rotWithShape="1">
          <a:blip r:embed="rId5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33547" y="2164398"/>
            <a:ext cx="330338" cy="368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Shape 377"/>
          <p:cNvPicPr preferRelativeResize="0"/>
          <p:nvPr/>
        </p:nvPicPr>
        <p:blipFill rotWithShape="1">
          <a:blip r:embed="rId5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88401" y="3251322"/>
            <a:ext cx="330338" cy="368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Shape 377"/>
          <p:cNvPicPr preferRelativeResize="0"/>
          <p:nvPr/>
        </p:nvPicPr>
        <p:blipFill rotWithShape="1">
          <a:blip r:embed="rId5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93383" y="4465632"/>
            <a:ext cx="330338" cy="368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Shape 397"/>
          <p:cNvPicPr preferRelativeResize="0"/>
          <p:nvPr/>
        </p:nvPicPr>
        <p:blipFill>
          <a:blip r:embed="rId3" cstate="print">
            <a:alphaModFix/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-5400000">
            <a:off x="4323057" y="3299678"/>
            <a:ext cx="324449" cy="324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Shape 397"/>
          <p:cNvPicPr preferRelativeResize="0"/>
          <p:nvPr/>
        </p:nvPicPr>
        <p:blipFill>
          <a:blip r:embed="rId3" cstate="print">
            <a:alphaModFix/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-5400000">
            <a:off x="2699471" y="4502097"/>
            <a:ext cx="324449" cy="324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Shape 397"/>
          <p:cNvPicPr preferRelativeResize="0"/>
          <p:nvPr/>
        </p:nvPicPr>
        <p:blipFill>
          <a:blip r:embed="rId3" cstate="print">
            <a:alphaModFix/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-5400000">
            <a:off x="1432302" y="3232571"/>
            <a:ext cx="324449" cy="324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Shape 397"/>
          <p:cNvPicPr preferRelativeResize="0"/>
          <p:nvPr/>
        </p:nvPicPr>
        <p:blipFill>
          <a:blip r:embed="rId3" cstate="print">
            <a:alphaModFix/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-5400000">
            <a:off x="2834086" y="2169763"/>
            <a:ext cx="324449" cy="324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Shape 397"/>
          <p:cNvPicPr preferRelativeResize="0"/>
          <p:nvPr/>
        </p:nvPicPr>
        <p:blipFill>
          <a:blip r:embed="rId3" cstate="print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-5400000">
            <a:off x="2783919" y="6121301"/>
            <a:ext cx="324449" cy="324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4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4975381" y="6132158"/>
            <a:ext cx="294954" cy="294954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4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5070283" y="6138999"/>
            <a:ext cx="294954" cy="294954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5154861" y="6142748"/>
            <a:ext cx="294954" cy="294954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5250572" y="6145477"/>
            <a:ext cx="294954" cy="294954"/>
          </a:xfrm>
          <a:prstGeom prst="rect">
            <a:avLst/>
          </a:prstGeom>
        </p:spPr>
      </p:pic>
      <p:pic>
        <p:nvPicPr>
          <p:cNvPr id="57" name="Shape 397"/>
          <p:cNvPicPr preferRelativeResize="0"/>
          <p:nvPr/>
        </p:nvPicPr>
        <p:blipFill>
          <a:blip r:embed="rId3" cstate="print">
            <a:alphaModFix/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-5400000">
            <a:off x="2907987" y="6128246"/>
            <a:ext cx="324449" cy="324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Shape 397"/>
          <p:cNvPicPr preferRelativeResize="0"/>
          <p:nvPr/>
        </p:nvPicPr>
        <p:blipFill>
          <a:blip r:embed="rId3" cstate="print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-5400000">
            <a:off x="3012802" y="6131694"/>
            <a:ext cx="324449" cy="324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Shape 397"/>
          <p:cNvPicPr preferRelativeResize="0"/>
          <p:nvPr/>
        </p:nvPicPr>
        <p:blipFill>
          <a:blip r:embed="rId3" cstate="print">
            <a:alphaModFix/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-5400000">
            <a:off x="3120755" y="6134147"/>
            <a:ext cx="324449" cy="324449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TextBox 61"/>
          <p:cNvSpPr txBox="1"/>
          <p:nvPr/>
        </p:nvSpPr>
        <p:spPr>
          <a:xfrm>
            <a:off x="3375490" y="6129530"/>
            <a:ext cx="149138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/>
              <a:t>Sites</a:t>
            </a:r>
            <a:r>
              <a:rPr lang="en-US" sz="1500"/>
              <a:t>’ public keys</a:t>
            </a:r>
            <a:endParaRPr lang="en-US" sz="1500" dirty="0"/>
          </a:p>
        </p:txBody>
      </p:sp>
      <p:sp>
        <p:nvSpPr>
          <p:cNvPr id="63" name="TextBox 62"/>
          <p:cNvSpPr txBox="1"/>
          <p:nvPr/>
        </p:nvSpPr>
        <p:spPr>
          <a:xfrm>
            <a:off x="5410395" y="6121301"/>
            <a:ext cx="173399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/>
              <a:t>Sites’ secret keys</a:t>
            </a:r>
          </a:p>
        </p:txBody>
      </p:sp>
      <p:pic>
        <p:nvPicPr>
          <p:cNvPr id="64" name="Shape 397"/>
          <p:cNvPicPr preferRelativeResize="0"/>
          <p:nvPr/>
        </p:nvPicPr>
        <p:blipFill>
          <a:blip r:embed="rId3" cstate="print">
            <a:alphaModFix/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-5400000">
            <a:off x="7166903" y="6107306"/>
            <a:ext cx="324449" cy="324449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TextBox 64"/>
          <p:cNvSpPr txBox="1"/>
          <p:nvPr/>
        </p:nvSpPr>
        <p:spPr>
          <a:xfrm>
            <a:off x="7423136" y="6132610"/>
            <a:ext cx="186240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/>
              <a:t>Collective public key</a:t>
            </a:r>
            <a:endParaRPr lang="en-US" sz="1500" dirty="0"/>
          </a:p>
        </p:txBody>
      </p:sp>
      <p:pic>
        <p:nvPicPr>
          <p:cNvPr id="66" name="Picture 65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957" t="81901" r="68820"/>
          <a:stretch/>
        </p:blipFill>
        <p:spPr>
          <a:xfrm>
            <a:off x="4466851" y="1699924"/>
            <a:ext cx="2987687" cy="1189904"/>
          </a:xfrm>
          <a:prstGeom prst="rect">
            <a:avLst/>
          </a:prstGeom>
        </p:spPr>
      </p:pic>
      <p:pic>
        <p:nvPicPr>
          <p:cNvPr id="67" name="Shape 397"/>
          <p:cNvPicPr preferRelativeResize="0"/>
          <p:nvPr/>
        </p:nvPicPr>
        <p:blipFill>
          <a:blip r:embed="rId3" cstate="print">
            <a:alphaModFix/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-5400000">
            <a:off x="4346254" y="4910755"/>
            <a:ext cx="324449" cy="324449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7F26E-CB91-FD4F-A614-E0501C4E2095}" type="slidenum">
              <a:rPr lang="en-US" smtClean="0"/>
              <a:t>7</a:t>
            </a:fld>
            <a:endParaRPr lang="en-US"/>
          </a:p>
        </p:txBody>
      </p:sp>
      <p:sp>
        <p:nvSpPr>
          <p:cNvPr id="72" name="Content Placeholder 2">
            <a:extLst>
              <a:ext uri="{FF2B5EF4-FFF2-40B4-BE49-F238E27FC236}">
                <a16:creationId xmlns:a16="http://schemas.microsoft.com/office/drawing/2014/main" id="{DAAF2CFE-B8C1-BA4A-8CEF-29AAD9AC5D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8575" y="1640541"/>
            <a:ext cx="3872753" cy="3509684"/>
          </a:xfrm>
          <a:ln>
            <a:solidFill>
              <a:schemeClr val="bg2">
                <a:lumMod val="50000"/>
              </a:schemeClr>
            </a:solidFill>
            <a:prstDash val="sysDash"/>
          </a:ln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arenR" startAt="2"/>
            </a:pPr>
            <a:r>
              <a:rPr lang="en-US" sz="1800" dirty="0"/>
              <a:t>(distributed) Query Tagging:</a:t>
            </a:r>
            <a:endParaRPr lang="en-US" sz="1400" dirty="0"/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C608BD15-AD80-B245-A400-A90451EEF0C0}"/>
              </a:ext>
            </a:extLst>
          </p:cNvPr>
          <p:cNvSpPr/>
          <p:nvPr/>
        </p:nvSpPr>
        <p:spPr>
          <a:xfrm>
            <a:off x="9419619" y="3171421"/>
            <a:ext cx="1250655" cy="536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DDT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2292310A-BD15-4849-9377-A49CC0B4AFC4}"/>
              </a:ext>
            </a:extLst>
          </p:cNvPr>
          <p:cNvSpPr txBox="1"/>
          <p:nvPr/>
        </p:nvSpPr>
        <p:spPr>
          <a:xfrm>
            <a:off x="8850228" y="3954910"/>
            <a:ext cx="238943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SELECT(DISTINCT(</a:t>
            </a:r>
            <a:r>
              <a:rPr lang="en-US" sz="1100" dirty="0" err="1"/>
              <a:t>patient_Num</a:t>
            </a:r>
            <a:r>
              <a:rPr lang="en-US" sz="1100" dirty="0"/>
              <a:t>))</a:t>
            </a:r>
            <a:br>
              <a:rPr lang="en-US" sz="1100" dirty="0"/>
            </a:br>
            <a:r>
              <a:rPr lang="en-US" sz="1100" b="1" dirty="0"/>
              <a:t>FROM </a:t>
            </a:r>
            <a:r>
              <a:rPr lang="en-US" sz="1100" dirty="0"/>
              <a:t>Observation Fact</a:t>
            </a:r>
          </a:p>
          <a:p>
            <a:r>
              <a:rPr lang="en-US" sz="1100" b="1" dirty="0"/>
              <a:t>WHERE </a:t>
            </a:r>
            <a:r>
              <a:rPr lang="en-US" sz="1100" b="1" dirty="0" err="1"/>
              <a:t>Concept_path</a:t>
            </a:r>
            <a:r>
              <a:rPr lang="en-US" sz="1100" b="1" dirty="0"/>
              <a:t> = </a:t>
            </a:r>
            <a:r>
              <a:rPr lang="en-US" sz="1200" dirty="0" err="1">
                <a:solidFill>
                  <a:schemeClr val="accent2">
                    <a:lumMod val="75000"/>
                  </a:schemeClr>
                </a:solidFill>
              </a:rPr>
              <a:t>tgybyggyyg</a:t>
            </a:r>
            <a:br>
              <a:rPr lang="en-US" sz="1100" b="1" dirty="0"/>
            </a:br>
            <a:r>
              <a:rPr lang="en-US" sz="1100" b="1" dirty="0"/>
              <a:t>AND </a:t>
            </a:r>
            <a:r>
              <a:rPr lang="en-US" sz="1100" b="1" dirty="0" err="1"/>
              <a:t>Concept_path</a:t>
            </a:r>
            <a:r>
              <a:rPr lang="en-US" sz="1100" b="1" dirty="0"/>
              <a:t> = </a:t>
            </a:r>
            <a:r>
              <a:rPr lang="en-US" sz="1100" dirty="0">
                <a:solidFill>
                  <a:schemeClr val="accent6"/>
                </a:solidFill>
              </a:rPr>
              <a:t>path_3</a:t>
            </a:r>
          </a:p>
          <a:p>
            <a:r>
              <a:rPr lang="en-US" sz="1100" dirty="0"/>
              <a:t>…</a:t>
            </a: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F4F7748F-929C-4A4A-A68C-95786D8E63F1}"/>
              </a:ext>
            </a:extLst>
          </p:cNvPr>
          <p:cNvCxnSpPr>
            <a:stCxn id="77" idx="2"/>
            <a:endCxn id="73" idx="0"/>
          </p:cNvCxnSpPr>
          <p:nvPr/>
        </p:nvCxnSpPr>
        <p:spPr>
          <a:xfrm flipH="1">
            <a:off x="10044947" y="2964417"/>
            <a:ext cx="4636" cy="2070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18578BF8-F8D0-F241-AD7E-560186C56D03}"/>
              </a:ext>
            </a:extLst>
          </p:cNvPr>
          <p:cNvCxnSpPr>
            <a:stCxn id="73" idx="2"/>
            <a:endCxn id="74" idx="0"/>
          </p:cNvCxnSpPr>
          <p:nvPr/>
        </p:nvCxnSpPr>
        <p:spPr>
          <a:xfrm flipH="1">
            <a:off x="10044946" y="3707753"/>
            <a:ext cx="1" cy="2471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53B2BB6E-9BDE-3748-BA57-A53F1BC0E1DA}"/>
              </a:ext>
            </a:extLst>
          </p:cNvPr>
          <p:cNvSpPr txBox="1"/>
          <p:nvPr/>
        </p:nvSpPr>
        <p:spPr>
          <a:xfrm>
            <a:off x="8840291" y="2025698"/>
            <a:ext cx="2418584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COUNT(DISTINCT(</a:t>
            </a:r>
            <a:r>
              <a:rPr lang="en-US" sz="1100" dirty="0" err="1"/>
              <a:t>patient_Num</a:t>
            </a:r>
            <a:r>
              <a:rPr lang="en-US" sz="1100" dirty="0"/>
              <a:t>))</a:t>
            </a:r>
            <a:br>
              <a:rPr lang="en-US" sz="1100" dirty="0"/>
            </a:br>
            <a:r>
              <a:rPr lang="en-US" sz="1100" b="1" dirty="0"/>
              <a:t>FROM </a:t>
            </a:r>
            <a:r>
              <a:rPr lang="en-US" sz="1100" dirty="0"/>
              <a:t>Observation Fact</a:t>
            </a:r>
          </a:p>
          <a:p>
            <a:r>
              <a:rPr lang="en-US" sz="1100" b="1" dirty="0"/>
              <a:t>WHERE </a:t>
            </a:r>
            <a:r>
              <a:rPr lang="en-US" sz="1100" b="1" dirty="0" err="1"/>
              <a:t>Concept_path</a:t>
            </a:r>
            <a:r>
              <a:rPr lang="en-US" sz="1100" b="1" dirty="0"/>
              <a:t> = </a:t>
            </a:r>
            <a:r>
              <a:rPr lang="en-US" sz="1100" dirty="0">
                <a:solidFill>
                  <a:srgbClr val="FF0000"/>
                </a:solidFill>
              </a:rPr>
              <a:t>hf78e2ib78ffg</a:t>
            </a:r>
            <a:br>
              <a:rPr lang="en-US" sz="1100" b="1" dirty="0"/>
            </a:br>
            <a:r>
              <a:rPr lang="en-US" sz="1100" b="1" dirty="0"/>
              <a:t>AND </a:t>
            </a:r>
            <a:r>
              <a:rPr lang="en-US" sz="1100" b="1" dirty="0" err="1"/>
              <a:t>Concept_path</a:t>
            </a:r>
            <a:r>
              <a:rPr lang="en-US" sz="1100" b="1" dirty="0"/>
              <a:t> = </a:t>
            </a:r>
            <a:r>
              <a:rPr lang="en-US" sz="1100" dirty="0">
                <a:solidFill>
                  <a:schemeClr val="accent6"/>
                </a:solidFill>
              </a:rPr>
              <a:t>path_3</a:t>
            </a:r>
          </a:p>
          <a:p>
            <a:r>
              <a:rPr lang="en-US" sz="1100" dirty="0"/>
              <a:t>…</a:t>
            </a:r>
          </a:p>
        </p:txBody>
      </p:sp>
      <p:pic>
        <p:nvPicPr>
          <p:cNvPr id="78" name="Picture 77">
            <a:extLst>
              <a:ext uri="{FF2B5EF4-FFF2-40B4-BE49-F238E27FC236}">
                <a16:creationId xmlns:a16="http://schemas.microsoft.com/office/drawing/2014/main" id="{D549A839-4713-E54F-802C-682425D85E2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49883" y="3461902"/>
            <a:ext cx="300218" cy="300218"/>
          </a:xfrm>
          <a:prstGeom prst="rect">
            <a:avLst/>
          </a:prstGeom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79286221-056C-0141-AEE4-83F0CBEFC39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10600" y="2198343"/>
            <a:ext cx="300218" cy="300218"/>
          </a:xfrm>
          <a:prstGeom prst="rect">
            <a:avLst/>
          </a:prstGeom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F2CC40B4-7990-1742-AD94-BB81816CD30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10600" y="4163297"/>
            <a:ext cx="300218" cy="30021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8C2EE8E-901F-9D4D-8AAC-4732DE3B41E3}"/>
              </a:ext>
            </a:extLst>
          </p:cNvPr>
          <p:cNvSpPr txBox="1"/>
          <p:nvPr/>
        </p:nvSpPr>
        <p:spPr>
          <a:xfrm>
            <a:off x="2161687" y="3290670"/>
            <a:ext cx="2568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/>
              <a:t>2</a:t>
            </a:r>
          </a:p>
        </p:txBody>
      </p:sp>
      <p:pic>
        <p:nvPicPr>
          <p:cNvPr id="81" name="Picture 80">
            <a:extLst>
              <a:ext uri="{FF2B5EF4-FFF2-40B4-BE49-F238E27FC236}">
                <a16:creationId xmlns:a16="http://schemas.microsoft.com/office/drawing/2014/main" id="{7010956A-9FB8-BE4C-B8C9-714148BF1082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1752" t="89318" r="48521" b="246"/>
          <a:stretch/>
        </p:blipFill>
        <p:spPr>
          <a:xfrm>
            <a:off x="5143178" y="4766044"/>
            <a:ext cx="729956" cy="469159"/>
          </a:xfrm>
          <a:prstGeom prst="rect">
            <a:avLst/>
          </a:prstGeom>
        </p:spPr>
      </p:pic>
      <p:sp>
        <p:nvSpPr>
          <p:cNvPr id="82" name="TextBox 81">
            <a:extLst>
              <a:ext uri="{FF2B5EF4-FFF2-40B4-BE49-F238E27FC236}">
                <a16:creationId xmlns:a16="http://schemas.microsoft.com/office/drawing/2014/main" id="{DE193C2F-105F-7F44-9C1B-BAB00C23D73E}"/>
              </a:ext>
            </a:extLst>
          </p:cNvPr>
          <p:cNvSpPr txBox="1"/>
          <p:nvPr/>
        </p:nvSpPr>
        <p:spPr>
          <a:xfrm>
            <a:off x="5882120" y="4899776"/>
            <a:ext cx="2568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0507697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MedCo secure query protocol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264" y="1866227"/>
            <a:ext cx="5241925" cy="3708909"/>
          </a:xfrm>
          <a:prstGeom prst="rect">
            <a:avLst/>
          </a:prstGeom>
        </p:spPr>
      </p:pic>
      <p:pic>
        <p:nvPicPr>
          <p:cNvPr id="23" name="Shape 397"/>
          <p:cNvPicPr preferRelativeResize="0"/>
          <p:nvPr/>
        </p:nvPicPr>
        <p:blipFill>
          <a:blip r:embed="rId3" cstate="print">
            <a:alphaModFix/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-5400000">
            <a:off x="6166690" y="4840222"/>
            <a:ext cx="324449" cy="324449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TextBox 23"/>
          <p:cNvSpPr txBox="1"/>
          <p:nvPr/>
        </p:nvSpPr>
        <p:spPr>
          <a:xfrm>
            <a:off x="6131977" y="5140406"/>
            <a:ext cx="5533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(K</a:t>
            </a:r>
            <a:r>
              <a:rPr lang="en-US" sz="1050" baseline="-25000" dirty="0"/>
              <a:t>u</a:t>
            </a:r>
            <a:r>
              <a:rPr lang="en-US" sz="1050" dirty="0"/>
              <a:t>, </a:t>
            </a:r>
            <a:r>
              <a:rPr lang="en-US" sz="1050" dirty="0" err="1"/>
              <a:t>k</a:t>
            </a:r>
            <a:r>
              <a:rPr lang="en-US" sz="1050" baseline="-25000" dirty="0" err="1"/>
              <a:t>u</a:t>
            </a:r>
            <a:r>
              <a:rPr lang="en-US" sz="1050" dirty="0"/>
              <a:t>)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6363341" y="4883105"/>
            <a:ext cx="294954" cy="294954"/>
          </a:xfrm>
          <a:prstGeom prst="rect">
            <a:avLst/>
          </a:prstGeom>
        </p:spPr>
      </p:pic>
      <p:pic>
        <p:nvPicPr>
          <p:cNvPr id="32" name="Shape 397"/>
          <p:cNvPicPr preferRelativeResize="0"/>
          <p:nvPr/>
        </p:nvPicPr>
        <p:blipFill>
          <a:blip r:embed="rId3" cstate="print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-5400000">
            <a:off x="1179532" y="4610571"/>
            <a:ext cx="324449" cy="324449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TextBox 32"/>
          <p:cNvSpPr txBox="1"/>
          <p:nvPr/>
        </p:nvSpPr>
        <p:spPr>
          <a:xfrm>
            <a:off x="1144819" y="4910755"/>
            <a:ext cx="55015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(K</a:t>
            </a:r>
            <a:r>
              <a:rPr lang="en-US" sz="1050" baseline="-25000" dirty="0"/>
              <a:t>3</a:t>
            </a:r>
            <a:r>
              <a:rPr lang="en-US" sz="1050" dirty="0"/>
              <a:t>, k</a:t>
            </a:r>
            <a:r>
              <a:rPr lang="en-US" sz="1050" baseline="-25000" dirty="0"/>
              <a:t>3</a:t>
            </a:r>
            <a:r>
              <a:rPr lang="en-US" sz="1050" dirty="0"/>
              <a:t>)</a:t>
            </a: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1376183" y="4653454"/>
            <a:ext cx="294954" cy="294954"/>
          </a:xfrm>
          <a:prstGeom prst="rect">
            <a:avLst/>
          </a:prstGeom>
        </p:spPr>
      </p:pic>
      <p:pic>
        <p:nvPicPr>
          <p:cNvPr id="35" name="Shape 397"/>
          <p:cNvPicPr preferRelativeResize="0"/>
          <p:nvPr/>
        </p:nvPicPr>
        <p:blipFill>
          <a:blip r:embed="rId3" cstate="print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-5400000">
            <a:off x="3998" y="3242087"/>
            <a:ext cx="324449" cy="324449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TextBox 35"/>
          <p:cNvSpPr txBox="1"/>
          <p:nvPr/>
        </p:nvSpPr>
        <p:spPr>
          <a:xfrm>
            <a:off x="35594" y="3557020"/>
            <a:ext cx="51969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(K</a:t>
            </a:r>
            <a:r>
              <a:rPr lang="en-US" sz="1050" baseline="-25000" dirty="0"/>
              <a:t>4</a:t>
            </a:r>
            <a:r>
              <a:rPr lang="en-US" sz="1050" dirty="0"/>
              <a:t>,k</a:t>
            </a:r>
            <a:r>
              <a:rPr lang="en-US" sz="1050" baseline="-25000" dirty="0"/>
              <a:t>4</a:t>
            </a:r>
            <a:r>
              <a:rPr lang="en-US" sz="1050" dirty="0"/>
              <a:t>)</a:t>
            </a: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4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200649" y="3284970"/>
            <a:ext cx="294954" cy="294954"/>
          </a:xfrm>
          <a:prstGeom prst="rect">
            <a:avLst/>
          </a:prstGeom>
        </p:spPr>
      </p:pic>
      <p:pic>
        <p:nvPicPr>
          <p:cNvPr id="38" name="Shape 397"/>
          <p:cNvPicPr preferRelativeResize="0"/>
          <p:nvPr/>
        </p:nvPicPr>
        <p:blipFill>
          <a:blip r:embed="rId3" cstate="print">
            <a:alphaModFix/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-5400000">
            <a:off x="2292314" y="1539765"/>
            <a:ext cx="324449" cy="324449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TextBox 38"/>
          <p:cNvSpPr txBox="1"/>
          <p:nvPr/>
        </p:nvSpPr>
        <p:spPr>
          <a:xfrm>
            <a:off x="2257601" y="1839949"/>
            <a:ext cx="55015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(K</a:t>
            </a:r>
            <a:r>
              <a:rPr lang="en-US" sz="1050" baseline="-25000" dirty="0"/>
              <a:t>1</a:t>
            </a:r>
            <a:r>
              <a:rPr lang="en-US" sz="1050" dirty="0"/>
              <a:t>, k</a:t>
            </a:r>
            <a:r>
              <a:rPr lang="en-US" sz="1050" baseline="-25000" dirty="0"/>
              <a:t>1</a:t>
            </a:r>
            <a:r>
              <a:rPr lang="en-US" sz="1050" dirty="0"/>
              <a:t>)</a:t>
            </a:r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4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2488965" y="1582648"/>
            <a:ext cx="294954" cy="294954"/>
          </a:xfrm>
          <a:prstGeom prst="rect">
            <a:avLst/>
          </a:prstGeom>
        </p:spPr>
      </p:pic>
      <p:pic>
        <p:nvPicPr>
          <p:cNvPr id="42" name="Shape 377"/>
          <p:cNvPicPr preferRelativeResize="0"/>
          <p:nvPr/>
        </p:nvPicPr>
        <p:blipFill rotWithShape="1">
          <a:blip r:embed="rId5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57283" y="3257061"/>
            <a:ext cx="330338" cy="368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Shape 377"/>
          <p:cNvPicPr preferRelativeResize="0"/>
          <p:nvPr/>
        </p:nvPicPr>
        <p:blipFill rotWithShape="1">
          <a:blip r:embed="rId5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33547" y="2164398"/>
            <a:ext cx="330338" cy="368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Shape 377"/>
          <p:cNvPicPr preferRelativeResize="0"/>
          <p:nvPr/>
        </p:nvPicPr>
        <p:blipFill rotWithShape="1">
          <a:blip r:embed="rId5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88401" y="3251322"/>
            <a:ext cx="330338" cy="368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Shape 377"/>
          <p:cNvPicPr preferRelativeResize="0"/>
          <p:nvPr/>
        </p:nvPicPr>
        <p:blipFill rotWithShape="1">
          <a:blip r:embed="rId5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93383" y="4465632"/>
            <a:ext cx="330338" cy="368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Shape 397"/>
          <p:cNvPicPr preferRelativeResize="0"/>
          <p:nvPr/>
        </p:nvPicPr>
        <p:blipFill>
          <a:blip r:embed="rId3" cstate="print">
            <a:alphaModFix/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-5400000">
            <a:off x="4323057" y="3299678"/>
            <a:ext cx="324449" cy="324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Shape 397"/>
          <p:cNvPicPr preferRelativeResize="0"/>
          <p:nvPr/>
        </p:nvPicPr>
        <p:blipFill>
          <a:blip r:embed="rId3" cstate="print">
            <a:alphaModFix/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-5400000">
            <a:off x="2699471" y="4502097"/>
            <a:ext cx="324449" cy="324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Shape 397"/>
          <p:cNvPicPr preferRelativeResize="0"/>
          <p:nvPr/>
        </p:nvPicPr>
        <p:blipFill>
          <a:blip r:embed="rId3" cstate="print">
            <a:alphaModFix/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-5400000">
            <a:off x="1432302" y="3232571"/>
            <a:ext cx="324449" cy="324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Shape 397"/>
          <p:cNvPicPr preferRelativeResize="0"/>
          <p:nvPr/>
        </p:nvPicPr>
        <p:blipFill>
          <a:blip r:embed="rId3" cstate="print">
            <a:alphaModFix/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-5400000">
            <a:off x="2834086" y="2169763"/>
            <a:ext cx="324449" cy="324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Shape 397"/>
          <p:cNvPicPr preferRelativeResize="0"/>
          <p:nvPr/>
        </p:nvPicPr>
        <p:blipFill>
          <a:blip r:embed="rId3" cstate="print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-5400000">
            <a:off x="2783919" y="6121301"/>
            <a:ext cx="324449" cy="324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4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4975381" y="6132158"/>
            <a:ext cx="294954" cy="294954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4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5070283" y="6138999"/>
            <a:ext cx="294954" cy="294954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5154861" y="6142748"/>
            <a:ext cx="294954" cy="294954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5250572" y="6145477"/>
            <a:ext cx="294954" cy="294954"/>
          </a:xfrm>
          <a:prstGeom prst="rect">
            <a:avLst/>
          </a:prstGeom>
        </p:spPr>
      </p:pic>
      <p:pic>
        <p:nvPicPr>
          <p:cNvPr id="57" name="Shape 397"/>
          <p:cNvPicPr preferRelativeResize="0"/>
          <p:nvPr/>
        </p:nvPicPr>
        <p:blipFill>
          <a:blip r:embed="rId3" cstate="print">
            <a:alphaModFix/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-5400000">
            <a:off x="2907987" y="6128246"/>
            <a:ext cx="324449" cy="324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Shape 397"/>
          <p:cNvPicPr preferRelativeResize="0"/>
          <p:nvPr/>
        </p:nvPicPr>
        <p:blipFill>
          <a:blip r:embed="rId3" cstate="print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-5400000">
            <a:off x="3012802" y="6131694"/>
            <a:ext cx="324449" cy="324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Shape 397"/>
          <p:cNvPicPr preferRelativeResize="0"/>
          <p:nvPr/>
        </p:nvPicPr>
        <p:blipFill>
          <a:blip r:embed="rId3" cstate="print">
            <a:alphaModFix/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-5400000">
            <a:off x="3120755" y="6134147"/>
            <a:ext cx="324449" cy="324449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TextBox 61"/>
          <p:cNvSpPr txBox="1"/>
          <p:nvPr/>
        </p:nvSpPr>
        <p:spPr>
          <a:xfrm>
            <a:off x="3375490" y="6129530"/>
            <a:ext cx="149138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/>
              <a:t>Sites</a:t>
            </a:r>
            <a:r>
              <a:rPr lang="en-US" sz="1500"/>
              <a:t>’ public keys</a:t>
            </a:r>
            <a:endParaRPr lang="en-US" sz="1500" dirty="0"/>
          </a:p>
        </p:txBody>
      </p:sp>
      <p:sp>
        <p:nvSpPr>
          <p:cNvPr id="63" name="TextBox 62"/>
          <p:cNvSpPr txBox="1"/>
          <p:nvPr/>
        </p:nvSpPr>
        <p:spPr>
          <a:xfrm>
            <a:off x="5410395" y="6121301"/>
            <a:ext cx="173399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/>
              <a:t>Sites’ secret keys</a:t>
            </a:r>
          </a:p>
        </p:txBody>
      </p:sp>
      <p:pic>
        <p:nvPicPr>
          <p:cNvPr id="64" name="Shape 397"/>
          <p:cNvPicPr preferRelativeResize="0"/>
          <p:nvPr/>
        </p:nvPicPr>
        <p:blipFill>
          <a:blip r:embed="rId3" cstate="print">
            <a:alphaModFix/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-5400000">
            <a:off x="7166903" y="6107306"/>
            <a:ext cx="324449" cy="324449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TextBox 64"/>
          <p:cNvSpPr txBox="1"/>
          <p:nvPr/>
        </p:nvSpPr>
        <p:spPr>
          <a:xfrm>
            <a:off x="7423136" y="6132610"/>
            <a:ext cx="186240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/>
              <a:t>Collective public key</a:t>
            </a:r>
            <a:endParaRPr lang="en-US" sz="1500" dirty="0"/>
          </a:p>
        </p:txBody>
      </p:sp>
      <p:pic>
        <p:nvPicPr>
          <p:cNvPr id="66" name="Picture 65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957" t="81901" r="68820"/>
          <a:stretch/>
        </p:blipFill>
        <p:spPr>
          <a:xfrm>
            <a:off x="4466851" y="1699924"/>
            <a:ext cx="2987687" cy="1189904"/>
          </a:xfrm>
          <a:prstGeom prst="rect">
            <a:avLst/>
          </a:prstGeom>
        </p:spPr>
      </p:pic>
      <p:pic>
        <p:nvPicPr>
          <p:cNvPr id="67" name="Shape 397"/>
          <p:cNvPicPr preferRelativeResize="0"/>
          <p:nvPr/>
        </p:nvPicPr>
        <p:blipFill>
          <a:blip r:embed="rId3" cstate="print">
            <a:alphaModFix/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-5400000">
            <a:off x="4346254" y="4910755"/>
            <a:ext cx="324449" cy="324449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7F26E-CB91-FD4F-A614-E0501C4E2095}" type="slidenum">
              <a:rPr lang="en-US" smtClean="0"/>
              <a:t>8</a:t>
            </a:fld>
            <a:endParaRPr lang="en-US"/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5A7B7DA3-2041-F349-B80B-E566F24038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24899" y="3970164"/>
            <a:ext cx="1512658" cy="982358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7EAAA27C-E0D3-C04E-ACE1-532D2406D9A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23281" y="2666025"/>
            <a:ext cx="1491715" cy="1148792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8A541935-FB64-AC41-BE93-E9B26FC183A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53601" y="2839600"/>
            <a:ext cx="1681806" cy="1923445"/>
          </a:xfrm>
          <a:prstGeom prst="rect">
            <a:avLst/>
          </a:prstGeom>
        </p:spPr>
      </p:pic>
      <p:sp>
        <p:nvSpPr>
          <p:cNvPr id="68" name="Content Placeholder 2">
            <a:extLst>
              <a:ext uri="{FF2B5EF4-FFF2-40B4-BE49-F238E27FC236}">
                <a16:creationId xmlns:a16="http://schemas.microsoft.com/office/drawing/2014/main" id="{DAF84D8E-C95E-DE43-A1E6-B55B9EFC6E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8575" y="1005274"/>
            <a:ext cx="3872753" cy="5002307"/>
          </a:xfrm>
          <a:ln>
            <a:solidFill>
              <a:schemeClr val="bg2">
                <a:lumMod val="50000"/>
              </a:schemeClr>
            </a:solidFill>
            <a:prstDash val="sysDash"/>
          </a:ln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arenR" startAt="3"/>
            </a:pPr>
            <a:r>
              <a:rPr lang="en-US" sz="1800" dirty="0"/>
              <a:t>(local) Query Processing:</a:t>
            </a:r>
            <a:endParaRPr lang="en-US" sz="1400" dirty="0"/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6C893B29-24FE-8B46-BD63-1FB0C0AF296F}"/>
              </a:ext>
            </a:extLst>
          </p:cNvPr>
          <p:cNvSpPr txBox="1"/>
          <p:nvPr/>
        </p:nvSpPr>
        <p:spPr>
          <a:xfrm>
            <a:off x="8964365" y="1323528"/>
            <a:ext cx="238943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SELECT(DISTINCT(</a:t>
            </a:r>
            <a:r>
              <a:rPr lang="en-US" sz="1100" dirty="0" err="1"/>
              <a:t>patient_Num</a:t>
            </a:r>
            <a:r>
              <a:rPr lang="en-US" sz="1100" dirty="0"/>
              <a:t>))</a:t>
            </a:r>
            <a:br>
              <a:rPr lang="en-US" sz="1100" dirty="0"/>
            </a:br>
            <a:r>
              <a:rPr lang="en-US" sz="1100" b="1" dirty="0"/>
              <a:t>FROM </a:t>
            </a:r>
            <a:r>
              <a:rPr lang="en-US" sz="1100" dirty="0"/>
              <a:t>Observation Fact</a:t>
            </a:r>
          </a:p>
          <a:p>
            <a:r>
              <a:rPr lang="en-US" sz="1100" b="1" dirty="0"/>
              <a:t>WHERE </a:t>
            </a:r>
            <a:r>
              <a:rPr lang="en-US" sz="1100" b="1" dirty="0" err="1"/>
              <a:t>Concept_path</a:t>
            </a:r>
            <a:r>
              <a:rPr lang="en-US" sz="1100" b="1" dirty="0"/>
              <a:t> = </a:t>
            </a:r>
            <a:r>
              <a:rPr lang="en-US" sz="1200" dirty="0" err="1">
                <a:solidFill>
                  <a:schemeClr val="accent2">
                    <a:lumMod val="75000"/>
                  </a:schemeClr>
                </a:solidFill>
              </a:rPr>
              <a:t>tgybyggyyg</a:t>
            </a:r>
            <a:br>
              <a:rPr lang="en-US" sz="1100" b="1" dirty="0"/>
            </a:br>
            <a:r>
              <a:rPr lang="en-US" sz="1100" b="1" dirty="0"/>
              <a:t>AND </a:t>
            </a:r>
            <a:r>
              <a:rPr lang="en-US" sz="1100" b="1" dirty="0" err="1"/>
              <a:t>Concept_path</a:t>
            </a:r>
            <a:r>
              <a:rPr lang="en-US" sz="1100" b="1" dirty="0"/>
              <a:t> = </a:t>
            </a:r>
            <a:r>
              <a:rPr lang="en-US" sz="1100" dirty="0">
                <a:solidFill>
                  <a:schemeClr val="accent6"/>
                </a:solidFill>
              </a:rPr>
              <a:t>path_3</a:t>
            </a:r>
          </a:p>
          <a:p>
            <a:r>
              <a:rPr lang="en-US" sz="1100" dirty="0"/>
              <a:t>…</a:t>
            </a:r>
          </a:p>
        </p:txBody>
      </p:sp>
      <p:graphicFrame>
        <p:nvGraphicFramePr>
          <p:cNvPr id="70" name="Table 69">
            <a:extLst>
              <a:ext uri="{FF2B5EF4-FFF2-40B4-BE49-F238E27FC236}">
                <a16:creationId xmlns:a16="http://schemas.microsoft.com/office/drawing/2014/main" id="{7C67C330-EAAF-DC45-862D-CE29BCDBC996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9271843" y="5395750"/>
          <a:ext cx="1767546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37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837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84454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tx1"/>
                          </a:solidFill>
                        </a:rPr>
                        <a:t>0000001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 err="1">
                          <a:solidFill>
                            <a:schemeClr val="tx1"/>
                          </a:solidFill>
                        </a:rPr>
                        <a:t>rteiqugfhb</a:t>
                      </a:r>
                      <a:endParaRPr 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445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0000003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</a:rPr>
                        <a:t>fhbfg72=g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CF29D544-3C11-B742-96B3-0B6C8E6CCE52}"/>
              </a:ext>
            </a:extLst>
          </p:cNvPr>
          <p:cNvCxnSpPr>
            <a:stCxn id="69" idx="2"/>
          </p:cNvCxnSpPr>
          <p:nvPr/>
        </p:nvCxnSpPr>
        <p:spPr>
          <a:xfrm flipH="1">
            <a:off x="10159082" y="2277635"/>
            <a:ext cx="1" cy="2640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7F633630-8BF7-2C47-97A7-464243C8B514}"/>
              </a:ext>
            </a:extLst>
          </p:cNvPr>
          <p:cNvCxnSpPr/>
          <p:nvPr/>
        </p:nvCxnSpPr>
        <p:spPr>
          <a:xfrm>
            <a:off x="10156907" y="5002446"/>
            <a:ext cx="0" cy="282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ctangle 81">
            <a:extLst>
              <a:ext uri="{FF2B5EF4-FFF2-40B4-BE49-F238E27FC236}">
                <a16:creationId xmlns:a16="http://schemas.microsoft.com/office/drawing/2014/main" id="{474CA1A5-EA2E-F64E-986F-703202445EFC}"/>
              </a:ext>
            </a:extLst>
          </p:cNvPr>
          <p:cNvSpPr/>
          <p:nvPr/>
        </p:nvSpPr>
        <p:spPr>
          <a:xfrm>
            <a:off x="8359156" y="3494604"/>
            <a:ext cx="1630941" cy="44095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C04E49E5-DF66-6E4A-8FA2-0D83F771AA57}"/>
              </a:ext>
            </a:extLst>
          </p:cNvPr>
          <p:cNvSpPr/>
          <p:nvPr/>
        </p:nvSpPr>
        <p:spPr>
          <a:xfrm>
            <a:off x="8359156" y="4305596"/>
            <a:ext cx="1630941" cy="44095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148B7C64-8264-1548-A887-25834D78E6C4}"/>
              </a:ext>
            </a:extLst>
          </p:cNvPr>
          <p:cNvSpPr/>
          <p:nvPr/>
        </p:nvSpPr>
        <p:spPr>
          <a:xfrm>
            <a:off x="10325887" y="4364811"/>
            <a:ext cx="1482674" cy="1683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2EF17B50-8AF9-7E44-92B5-BC180FC48BAC}"/>
              </a:ext>
            </a:extLst>
          </p:cNvPr>
          <p:cNvSpPr/>
          <p:nvPr/>
        </p:nvSpPr>
        <p:spPr>
          <a:xfrm>
            <a:off x="10322084" y="4716473"/>
            <a:ext cx="1482674" cy="20868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6" name="Shape 397">
            <a:extLst>
              <a:ext uri="{FF2B5EF4-FFF2-40B4-BE49-F238E27FC236}">
                <a16:creationId xmlns:a16="http://schemas.microsoft.com/office/drawing/2014/main" id="{643D874B-1268-DE4A-B274-A289113AD7DB}"/>
              </a:ext>
            </a:extLst>
          </p:cNvPr>
          <p:cNvPicPr preferRelativeResize="0"/>
          <p:nvPr/>
        </p:nvPicPr>
        <p:blipFill>
          <a:blip r:embed="rId10" cstate="print">
            <a:alphaModFix/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-5400000">
            <a:off x="11636949" y="3476634"/>
            <a:ext cx="312349" cy="349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Shape 397">
            <a:extLst>
              <a:ext uri="{FF2B5EF4-FFF2-40B4-BE49-F238E27FC236}">
                <a16:creationId xmlns:a16="http://schemas.microsoft.com/office/drawing/2014/main" id="{5775CD9B-35A2-3D43-94F8-70DF66CCD8D7}"/>
              </a:ext>
            </a:extLst>
          </p:cNvPr>
          <p:cNvPicPr preferRelativeResize="0"/>
          <p:nvPr/>
        </p:nvPicPr>
        <p:blipFill>
          <a:blip r:embed="rId10" cstate="print">
            <a:alphaModFix/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-5400000">
            <a:off x="10914365" y="5584180"/>
            <a:ext cx="312349" cy="349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Shape 397">
            <a:extLst>
              <a:ext uri="{FF2B5EF4-FFF2-40B4-BE49-F238E27FC236}">
                <a16:creationId xmlns:a16="http://schemas.microsoft.com/office/drawing/2014/main" id="{3C32EE98-5010-2F4E-BF85-B0FBFA7347F6}"/>
              </a:ext>
            </a:extLst>
          </p:cNvPr>
          <p:cNvPicPr preferRelativeResize="0"/>
          <p:nvPr/>
        </p:nvPicPr>
        <p:blipFill>
          <a:blip r:embed="rId10" cstate="print">
            <a:alphaModFix/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-5400000">
            <a:off x="11670413" y="4631886"/>
            <a:ext cx="312349" cy="349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92CFE075-B2E0-6647-9ABA-60A8D964D0C7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51700" y="2449203"/>
            <a:ext cx="300218" cy="300218"/>
          </a:xfrm>
          <a:prstGeom prst="rect">
            <a:avLst/>
          </a:prstGeom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5B79BF94-11AA-4A49-B836-A0CD3D802484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43014" y="3838973"/>
            <a:ext cx="300218" cy="300218"/>
          </a:xfrm>
          <a:prstGeom prst="rect">
            <a:avLst/>
          </a:prstGeom>
        </p:spPr>
      </p:pic>
      <p:pic>
        <p:nvPicPr>
          <p:cNvPr id="91" name="Picture 90">
            <a:extLst>
              <a:ext uri="{FF2B5EF4-FFF2-40B4-BE49-F238E27FC236}">
                <a16:creationId xmlns:a16="http://schemas.microsoft.com/office/drawing/2014/main" id="{F627F5D6-F275-3942-8785-794D44FCD0CC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21734" y="5235204"/>
            <a:ext cx="300218" cy="300218"/>
          </a:xfrm>
          <a:prstGeom prst="rect">
            <a:avLst/>
          </a:prstGeom>
        </p:spPr>
      </p:pic>
      <p:sp>
        <p:nvSpPr>
          <p:cNvPr id="92" name="Rectangle 91">
            <a:extLst>
              <a:ext uri="{FF2B5EF4-FFF2-40B4-BE49-F238E27FC236}">
                <a16:creationId xmlns:a16="http://schemas.microsoft.com/office/drawing/2014/main" id="{EE70C73E-1FB7-7D4F-BEA9-85B81CA7E3F6}"/>
              </a:ext>
            </a:extLst>
          </p:cNvPr>
          <p:cNvSpPr/>
          <p:nvPr/>
        </p:nvSpPr>
        <p:spPr>
          <a:xfrm>
            <a:off x="10323281" y="3205244"/>
            <a:ext cx="1481477" cy="3732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16077234-8813-FA45-84DA-B8253F16E45C}"/>
              </a:ext>
            </a:extLst>
          </p:cNvPr>
          <p:cNvSpPr txBox="1"/>
          <p:nvPr/>
        </p:nvSpPr>
        <p:spPr>
          <a:xfrm>
            <a:off x="2955784" y="1820424"/>
            <a:ext cx="2568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/>
              <a:t>3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5F5D9636-E226-844C-8A90-D64FCB35D1EA}"/>
              </a:ext>
            </a:extLst>
          </p:cNvPr>
          <p:cNvSpPr txBox="1"/>
          <p:nvPr/>
        </p:nvSpPr>
        <p:spPr>
          <a:xfrm>
            <a:off x="4025228" y="2863944"/>
            <a:ext cx="2568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/>
              <a:t>3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1072AD01-B7DE-8841-B417-B22659B1475C}"/>
              </a:ext>
            </a:extLst>
          </p:cNvPr>
          <p:cNvSpPr txBox="1"/>
          <p:nvPr/>
        </p:nvSpPr>
        <p:spPr>
          <a:xfrm>
            <a:off x="2604893" y="4885632"/>
            <a:ext cx="2568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/>
              <a:t>3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983620C1-9B53-9F41-8931-06870D9D9E26}"/>
              </a:ext>
            </a:extLst>
          </p:cNvPr>
          <p:cNvSpPr txBox="1"/>
          <p:nvPr/>
        </p:nvSpPr>
        <p:spPr>
          <a:xfrm>
            <a:off x="315101" y="2809431"/>
            <a:ext cx="2568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/>
              <a:t>3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AAA612A7-E39E-E94A-8221-3F32ED3C8683}"/>
              </a:ext>
            </a:extLst>
          </p:cNvPr>
          <p:cNvSpPr txBox="1"/>
          <p:nvPr/>
        </p:nvSpPr>
        <p:spPr>
          <a:xfrm>
            <a:off x="2161687" y="3290670"/>
            <a:ext cx="2568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/>
              <a:t>2</a:t>
            </a:r>
          </a:p>
        </p:txBody>
      </p:sp>
      <p:pic>
        <p:nvPicPr>
          <p:cNvPr id="98" name="Picture 97">
            <a:extLst>
              <a:ext uri="{FF2B5EF4-FFF2-40B4-BE49-F238E27FC236}">
                <a16:creationId xmlns:a16="http://schemas.microsoft.com/office/drawing/2014/main" id="{E6E46861-8300-3B43-9D1E-85B7EE95130F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1752" t="89318" r="48521" b="246"/>
          <a:stretch/>
        </p:blipFill>
        <p:spPr>
          <a:xfrm>
            <a:off x="5143178" y="4766044"/>
            <a:ext cx="729956" cy="469159"/>
          </a:xfrm>
          <a:prstGeom prst="rect">
            <a:avLst/>
          </a:prstGeom>
        </p:spPr>
      </p:pic>
      <p:sp>
        <p:nvSpPr>
          <p:cNvPr id="99" name="TextBox 98">
            <a:extLst>
              <a:ext uri="{FF2B5EF4-FFF2-40B4-BE49-F238E27FC236}">
                <a16:creationId xmlns:a16="http://schemas.microsoft.com/office/drawing/2014/main" id="{0D87B1D7-0974-0A44-A192-FA11CDF0EFAD}"/>
              </a:ext>
            </a:extLst>
          </p:cNvPr>
          <p:cNvSpPr txBox="1"/>
          <p:nvPr/>
        </p:nvSpPr>
        <p:spPr>
          <a:xfrm>
            <a:off x="5882120" y="4899776"/>
            <a:ext cx="2568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2841473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MedCo secure query protocol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264" y="1866227"/>
            <a:ext cx="5241925" cy="3708909"/>
          </a:xfrm>
          <a:prstGeom prst="rect">
            <a:avLst/>
          </a:prstGeom>
        </p:spPr>
      </p:pic>
      <p:pic>
        <p:nvPicPr>
          <p:cNvPr id="23" name="Shape 397"/>
          <p:cNvPicPr preferRelativeResize="0"/>
          <p:nvPr/>
        </p:nvPicPr>
        <p:blipFill>
          <a:blip r:embed="rId3" cstate="print">
            <a:alphaModFix/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-5400000">
            <a:off x="6166690" y="4840222"/>
            <a:ext cx="324449" cy="324449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TextBox 23"/>
          <p:cNvSpPr txBox="1"/>
          <p:nvPr/>
        </p:nvSpPr>
        <p:spPr>
          <a:xfrm>
            <a:off x="6131977" y="5140406"/>
            <a:ext cx="5533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(K</a:t>
            </a:r>
            <a:r>
              <a:rPr lang="en-US" sz="1050" baseline="-25000" dirty="0"/>
              <a:t>u</a:t>
            </a:r>
            <a:r>
              <a:rPr lang="en-US" sz="1050" dirty="0"/>
              <a:t>, </a:t>
            </a:r>
            <a:r>
              <a:rPr lang="en-US" sz="1050" dirty="0" err="1"/>
              <a:t>k</a:t>
            </a:r>
            <a:r>
              <a:rPr lang="en-US" sz="1050" baseline="-25000" dirty="0" err="1"/>
              <a:t>u</a:t>
            </a:r>
            <a:r>
              <a:rPr lang="en-US" sz="1050" dirty="0"/>
              <a:t>)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6363341" y="4883105"/>
            <a:ext cx="294954" cy="294954"/>
          </a:xfrm>
          <a:prstGeom prst="rect">
            <a:avLst/>
          </a:prstGeom>
        </p:spPr>
      </p:pic>
      <p:pic>
        <p:nvPicPr>
          <p:cNvPr id="32" name="Shape 397"/>
          <p:cNvPicPr preferRelativeResize="0"/>
          <p:nvPr/>
        </p:nvPicPr>
        <p:blipFill>
          <a:blip r:embed="rId3" cstate="print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-5400000">
            <a:off x="1179532" y="4610571"/>
            <a:ext cx="324449" cy="324449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TextBox 32"/>
          <p:cNvSpPr txBox="1"/>
          <p:nvPr/>
        </p:nvSpPr>
        <p:spPr>
          <a:xfrm>
            <a:off x="1144819" y="4910755"/>
            <a:ext cx="55015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(K</a:t>
            </a:r>
            <a:r>
              <a:rPr lang="en-US" sz="1050" baseline="-25000" dirty="0"/>
              <a:t>3</a:t>
            </a:r>
            <a:r>
              <a:rPr lang="en-US" sz="1050" dirty="0"/>
              <a:t>, k</a:t>
            </a:r>
            <a:r>
              <a:rPr lang="en-US" sz="1050" baseline="-25000" dirty="0"/>
              <a:t>3</a:t>
            </a:r>
            <a:r>
              <a:rPr lang="en-US" sz="1050" dirty="0"/>
              <a:t>)</a:t>
            </a: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1376183" y="4653454"/>
            <a:ext cx="294954" cy="294954"/>
          </a:xfrm>
          <a:prstGeom prst="rect">
            <a:avLst/>
          </a:prstGeom>
        </p:spPr>
      </p:pic>
      <p:pic>
        <p:nvPicPr>
          <p:cNvPr id="35" name="Shape 397"/>
          <p:cNvPicPr preferRelativeResize="0"/>
          <p:nvPr/>
        </p:nvPicPr>
        <p:blipFill>
          <a:blip r:embed="rId3" cstate="print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-5400000">
            <a:off x="3998" y="3242087"/>
            <a:ext cx="324449" cy="324449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TextBox 35"/>
          <p:cNvSpPr txBox="1"/>
          <p:nvPr/>
        </p:nvSpPr>
        <p:spPr>
          <a:xfrm>
            <a:off x="35594" y="3557020"/>
            <a:ext cx="51969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(K</a:t>
            </a:r>
            <a:r>
              <a:rPr lang="en-US" sz="1050" baseline="-25000" dirty="0"/>
              <a:t>4</a:t>
            </a:r>
            <a:r>
              <a:rPr lang="en-US" sz="1050" dirty="0"/>
              <a:t>,k</a:t>
            </a:r>
            <a:r>
              <a:rPr lang="en-US" sz="1050" baseline="-25000" dirty="0"/>
              <a:t>4</a:t>
            </a:r>
            <a:r>
              <a:rPr lang="en-US" sz="1050" dirty="0"/>
              <a:t>)</a:t>
            </a: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4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200649" y="3284970"/>
            <a:ext cx="294954" cy="294954"/>
          </a:xfrm>
          <a:prstGeom prst="rect">
            <a:avLst/>
          </a:prstGeom>
        </p:spPr>
      </p:pic>
      <p:pic>
        <p:nvPicPr>
          <p:cNvPr id="38" name="Shape 397"/>
          <p:cNvPicPr preferRelativeResize="0"/>
          <p:nvPr/>
        </p:nvPicPr>
        <p:blipFill>
          <a:blip r:embed="rId3" cstate="print">
            <a:alphaModFix/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-5400000">
            <a:off x="2292314" y="1539765"/>
            <a:ext cx="324449" cy="324449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TextBox 38"/>
          <p:cNvSpPr txBox="1"/>
          <p:nvPr/>
        </p:nvSpPr>
        <p:spPr>
          <a:xfrm>
            <a:off x="2257601" y="1839949"/>
            <a:ext cx="55015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(K</a:t>
            </a:r>
            <a:r>
              <a:rPr lang="en-US" sz="1050" baseline="-25000" dirty="0"/>
              <a:t>1</a:t>
            </a:r>
            <a:r>
              <a:rPr lang="en-US" sz="1050" dirty="0"/>
              <a:t>, k</a:t>
            </a:r>
            <a:r>
              <a:rPr lang="en-US" sz="1050" baseline="-25000" dirty="0"/>
              <a:t>1</a:t>
            </a:r>
            <a:r>
              <a:rPr lang="en-US" sz="1050" dirty="0"/>
              <a:t>)</a:t>
            </a:r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4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2488965" y="1582648"/>
            <a:ext cx="294954" cy="294954"/>
          </a:xfrm>
          <a:prstGeom prst="rect">
            <a:avLst/>
          </a:prstGeom>
        </p:spPr>
      </p:pic>
      <p:pic>
        <p:nvPicPr>
          <p:cNvPr id="42" name="Shape 377"/>
          <p:cNvPicPr preferRelativeResize="0"/>
          <p:nvPr/>
        </p:nvPicPr>
        <p:blipFill rotWithShape="1">
          <a:blip r:embed="rId5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57283" y="3257061"/>
            <a:ext cx="330338" cy="368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Shape 377"/>
          <p:cNvPicPr preferRelativeResize="0"/>
          <p:nvPr/>
        </p:nvPicPr>
        <p:blipFill rotWithShape="1">
          <a:blip r:embed="rId5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33547" y="2164398"/>
            <a:ext cx="330338" cy="368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Shape 377"/>
          <p:cNvPicPr preferRelativeResize="0"/>
          <p:nvPr/>
        </p:nvPicPr>
        <p:blipFill rotWithShape="1">
          <a:blip r:embed="rId5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88401" y="3251322"/>
            <a:ext cx="330338" cy="368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Shape 377"/>
          <p:cNvPicPr preferRelativeResize="0"/>
          <p:nvPr/>
        </p:nvPicPr>
        <p:blipFill rotWithShape="1">
          <a:blip r:embed="rId5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93383" y="4465632"/>
            <a:ext cx="330338" cy="368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Shape 397"/>
          <p:cNvPicPr preferRelativeResize="0"/>
          <p:nvPr/>
        </p:nvPicPr>
        <p:blipFill>
          <a:blip r:embed="rId3" cstate="print">
            <a:alphaModFix/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-5400000">
            <a:off x="4323057" y="3299678"/>
            <a:ext cx="324449" cy="324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Shape 397"/>
          <p:cNvPicPr preferRelativeResize="0"/>
          <p:nvPr/>
        </p:nvPicPr>
        <p:blipFill>
          <a:blip r:embed="rId3" cstate="print">
            <a:alphaModFix/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-5400000">
            <a:off x="2699471" y="4502097"/>
            <a:ext cx="324449" cy="324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Shape 397"/>
          <p:cNvPicPr preferRelativeResize="0"/>
          <p:nvPr/>
        </p:nvPicPr>
        <p:blipFill>
          <a:blip r:embed="rId3" cstate="print">
            <a:alphaModFix/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-5400000">
            <a:off x="1432302" y="3232571"/>
            <a:ext cx="324449" cy="324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Shape 397"/>
          <p:cNvPicPr preferRelativeResize="0"/>
          <p:nvPr/>
        </p:nvPicPr>
        <p:blipFill>
          <a:blip r:embed="rId3" cstate="print">
            <a:alphaModFix/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-5400000">
            <a:off x="2834086" y="2169763"/>
            <a:ext cx="324449" cy="324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Shape 397"/>
          <p:cNvPicPr preferRelativeResize="0"/>
          <p:nvPr/>
        </p:nvPicPr>
        <p:blipFill>
          <a:blip r:embed="rId3" cstate="print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-5400000">
            <a:off x="2783919" y="6121301"/>
            <a:ext cx="324449" cy="324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4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4975381" y="6132158"/>
            <a:ext cx="294954" cy="294954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4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5070283" y="6138999"/>
            <a:ext cx="294954" cy="294954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5154861" y="6142748"/>
            <a:ext cx="294954" cy="294954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5250572" y="6145477"/>
            <a:ext cx="294954" cy="294954"/>
          </a:xfrm>
          <a:prstGeom prst="rect">
            <a:avLst/>
          </a:prstGeom>
        </p:spPr>
      </p:pic>
      <p:pic>
        <p:nvPicPr>
          <p:cNvPr id="57" name="Shape 397"/>
          <p:cNvPicPr preferRelativeResize="0"/>
          <p:nvPr/>
        </p:nvPicPr>
        <p:blipFill>
          <a:blip r:embed="rId3" cstate="print">
            <a:alphaModFix/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-5400000">
            <a:off x="2907987" y="6128246"/>
            <a:ext cx="324449" cy="324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Shape 397"/>
          <p:cNvPicPr preferRelativeResize="0"/>
          <p:nvPr/>
        </p:nvPicPr>
        <p:blipFill>
          <a:blip r:embed="rId3" cstate="print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-5400000">
            <a:off x="3012802" y="6131694"/>
            <a:ext cx="324449" cy="324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Shape 397"/>
          <p:cNvPicPr preferRelativeResize="0"/>
          <p:nvPr/>
        </p:nvPicPr>
        <p:blipFill>
          <a:blip r:embed="rId3" cstate="print">
            <a:alphaModFix/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-5400000">
            <a:off x="3120755" y="6134147"/>
            <a:ext cx="324449" cy="324449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TextBox 61"/>
          <p:cNvSpPr txBox="1"/>
          <p:nvPr/>
        </p:nvSpPr>
        <p:spPr>
          <a:xfrm>
            <a:off x="3375490" y="6129530"/>
            <a:ext cx="149138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/>
              <a:t>Sites</a:t>
            </a:r>
            <a:r>
              <a:rPr lang="en-US" sz="1500"/>
              <a:t>’ public keys</a:t>
            </a:r>
            <a:endParaRPr lang="en-US" sz="1500" dirty="0"/>
          </a:p>
        </p:txBody>
      </p:sp>
      <p:sp>
        <p:nvSpPr>
          <p:cNvPr id="63" name="TextBox 62"/>
          <p:cNvSpPr txBox="1"/>
          <p:nvPr/>
        </p:nvSpPr>
        <p:spPr>
          <a:xfrm>
            <a:off x="5410395" y="6121301"/>
            <a:ext cx="173399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/>
              <a:t>Sites’ secret keys</a:t>
            </a:r>
          </a:p>
        </p:txBody>
      </p:sp>
      <p:pic>
        <p:nvPicPr>
          <p:cNvPr id="64" name="Shape 397"/>
          <p:cNvPicPr preferRelativeResize="0"/>
          <p:nvPr/>
        </p:nvPicPr>
        <p:blipFill>
          <a:blip r:embed="rId3" cstate="print">
            <a:alphaModFix/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-5400000">
            <a:off x="7166903" y="6107306"/>
            <a:ext cx="324449" cy="324449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TextBox 64"/>
          <p:cNvSpPr txBox="1"/>
          <p:nvPr/>
        </p:nvSpPr>
        <p:spPr>
          <a:xfrm>
            <a:off x="7423136" y="6132610"/>
            <a:ext cx="186240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/>
              <a:t>Collective public key</a:t>
            </a:r>
            <a:endParaRPr lang="en-US" sz="1500" dirty="0"/>
          </a:p>
        </p:txBody>
      </p:sp>
      <p:pic>
        <p:nvPicPr>
          <p:cNvPr id="66" name="Picture 65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957" t="81901" r="68820"/>
          <a:stretch/>
        </p:blipFill>
        <p:spPr>
          <a:xfrm>
            <a:off x="4466851" y="1699924"/>
            <a:ext cx="2987687" cy="1189904"/>
          </a:xfrm>
          <a:prstGeom prst="rect">
            <a:avLst/>
          </a:prstGeom>
        </p:spPr>
      </p:pic>
      <p:pic>
        <p:nvPicPr>
          <p:cNvPr id="67" name="Shape 397"/>
          <p:cNvPicPr preferRelativeResize="0"/>
          <p:nvPr/>
        </p:nvPicPr>
        <p:blipFill>
          <a:blip r:embed="rId3" cstate="print">
            <a:alphaModFix/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-5400000">
            <a:off x="4346254" y="4910755"/>
            <a:ext cx="324449" cy="324449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7F26E-CB91-FD4F-A614-E0501C4E2095}" type="slidenum">
              <a:rPr lang="en-US" smtClean="0"/>
              <a:t>9</a:t>
            </a:fld>
            <a:endParaRPr lang="en-US"/>
          </a:p>
        </p:txBody>
      </p:sp>
      <p:sp>
        <p:nvSpPr>
          <p:cNvPr id="72" name="Content Placeholder 2">
            <a:extLst>
              <a:ext uri="{FF2B5EF4-FFF2-40B4-BE49-F238E27FC236}">
                <a16:creationId xmlns:a16="http://schemas.microsoft.com/office/drawing/2014/main" id="{9842C646-9BF9-A246-8166-1F9045E97E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8575" y="1640540"/>
            <a:ext cx="3872753" cy="3429001"/>
          </a:xfrm>
          <a:ln>
            <a:solidFill>
              <a:schemeClr val="bg2">
                <a:lumMod val="50000"/>
              </a:schemeClr>
            </a:solidFill>
            <a:prstDash val="sysDash"/>
          </a:ln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arenR" startAt="4"/>
            </a:pPr>
            <a:r>
              <a:rPr lang="en-US" sz="1800" dirty="0"/>
              <a:t>(local) Result Aggregation:</a:t>
            </a:r>
            <a:endParaRPr lang="en-US" sz="1400" dirty="0"/>
          </a:p>
          <a:p>
            <a:pPr marL="0" indent="0">
              <a:buNone/>
            </a:pPr>
            <a:endParaRPr lang="en-US" sz="1800" dirty="0"/>
          </a:p>
        </p:txBody>
      </p:sp>
      <p:graphicFrame>
        <p:nvGraphicFramePr>
          <p:cNvPr id="73" name="Table 72">
            <a:extLst>
              <a:ext uri="{FF2B5EF4-FFF2-40B4-BE49-F238E27FC236}">
                <a16:creationId xmlns:a16="http://schemas.microsoft.com/office/drawing/2014/main" id="{D8795C5B-6416-AE49-9625-FD03AFB705A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518336" y="2326051"/>
          <a:ext cx="2978898" cy="5486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9929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859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4308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0000001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err="1">
                          <a:solidFill>
                            <a:schemeClr val="tx1"/>
                          </a:solidFill>
                        </a:rPr>
                        <a:t>rteiqugfhb</a:t>
                      </a:r>
                      <a:r>
                        <a:rPr lang="en-US" sz="1200" b="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= E(1)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478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0000003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fhbfg72=g</a:t>
                      </a:r>
                      <a:r>
                        <a:rPr lang="en-US" sz="1200" baseline="0" dirty="0">
                          <a:solidFill>
                            <a:schemeClr val="tx1"/>
                          </a:solidFill>
                        </a:rPr>
                        <a:t> = 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E(0)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BC6D53C0-3DA7-2342-B463-5C15E98E00DC}"/>
              </a:ext>
            </a:extLst>
          </p:cNvPr>
          <p:cNvCxnSpPr/>
          <p:nvPr/>
        </p:nvCxnSpPr>
        <p:spPr>
          <a:xfrm flipH="1">
            <a:off x="10007785" y="3011172"/>
            <a:ext cx="1" cy="2640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7AD65F20-D157-DC43-8E67-D062F8F9BC13}"/>
              </a:ext>
            </a:extLst>
          </p:cNvPr>
          <p:cNvCxnSpPr/>
          <p:nvPr/>
        </p:nvCxnSpPr>
        <p:spPr>
          <a:xfrm>
            <a:off x="10027784" y="3979572"/>
            <a:ext cx="0" cy="282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tangle 75">
            <a:extLst>
              <a:ext uri="{FF2B5EF4-FFF2-40B4-BE49-F238E27FC236}">
                <a16:creationId xmlns:a16="http://schemas.microsoft.com/office/drawing/2014/main" id="{24099FF6-00D9-F440-8B9D-DE8D6E8CECE8}"/>
              </a:ext>
            </a:extLst>
          </p:cNvPr>
          <p:cNvSpPr/>
          <p:nvPr/>
        </p:nvSpPr>
        <p:spPr>
          <a:xfrm>
            <a:off x="9382457" y="3355040"/>
            <a:ext cx="1250655" cy="536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Homomorphic</a:t>
            </a:r>
          </a:p>
          <a:p>
            <a:pPr algn="ctr"/>
            <a:r>
              <a:rPr lang="en-US" sz="1400" dirty="0"/>
              <a:t>Addition</a:t>
            </a:r>
          </a:p>
        </p:txBody>
      </p:sp>
      <p:graphicFrame>
        <p:nvGraphicFramePr>
          <p:cNvPr id="77" name="Table 76">
            <a:extLst>
              <a:ext uri="{FF2B5EF4-FFF2-40B4-BE49-F238E27FC236}">
                <a16:creationId xmlns:a16="http://schemas.microsoft.com/office/drawing/2014/main" id="{AB13F581-B23D-3044-B206-A952ECF1157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518336" y="4413735"/>
          <a:ext cx="2978898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29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859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4308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Result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err="1">
                          <a:solidFill>
                            <a:schemeClr val="tx1"/>
                          </a:solidFill>
                        </a:rPr>
                        <a:t>yfgqebfiqy</a:t>
                      </a:r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 = E(1 + 0)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78" name="Shape 397">
            <a:extLst>
              <a:ext uri="{FF2B5EF4-FFF2-40B4-BE49-F238E27FC236}">
                <a16:creationId xmlns:a16="http://schemas.microsoft.com/office/drawing/2014/main" id="{C627AD76-C383-8648-88C0-E4CEB4D2A8A0}"/>
              </a:ext>
            </a:extLst>
          </p:cNvPr>
          <p:cNvPicPr preferRelativeResize="0"/>
          <p:nvPr/>
        </p:nvPicPr>
        <p:blipFill>
          <a:blip r:embed="rId7" cstate="print">
            <a:alphaModFix/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-5400000">
            <a:off x="11320281" y="2588498"/>
            <a:ext cx="353905" cy="354961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Shape 397">
            <a:extLst>
              <a:ext uri="{FF2B5EF4-FFF2-40B4-BE49-F238E27FC236}">
                <a16:creationId xmlns:a16="http://schemas.microsoft.com/office/drawing/2014/main" id="{2595B0BB-0F85-814C-84EA-0700FD846E5B}"/>
              </a:ext>
            </a:extLst>
          </p:cNvPr>
          <p:cNvPicPr preferRelativeResize="0"/>
          <p:nvPr/>
        </p:nvPicPr>
        <p:blipFill>
          <a:blip r:embed="rId7" cstate="print">
            <a:alphaModFix/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-5400000">
            <a:off x="11320281" y="4413207"/>
            <a:ext cx="353905" cy="354961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FFB574F5-BAFE-C249-A666-53EC633A1F3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68227" y="4250677"/>
            <a:ext cx="300218" cy="300218"/>
          </a:xfrm>
          <a:prstGeom prst="rect">
            <a:avLst/>
          </a:prstGeom>
        </p:spPr>
      </p:pic>
      <p:pic>
        <p:nvPicPr>
          <p:cNvPr id="93" name="Picture 92">
            <a:extLst>
              <a:ext uri="{FF2B5EF4-FFF2-40B4-BE49-F238E27FC236}">
                <a16:creationId xmlns:a16="http://schemas.microsoft.com/office/drawing/2014/main" id="{1F1964BB-8D6F-D042-A4FC-4E29EC8F4D6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68227" y="2147837"/>
            <a:ext cx="300218" cy="300218"/>
          </a:xfrm>
          <a:prstGeom prst="rect">
            <a:avLst/>
          </a:prstGeom>
        </p:spPr>
      </p:pic>
      <p:pic>
        <p:nvPicPr>
          <p:cNvPr id="94" name="Picture 93">
            <a:extLst>
              <a:ext uri="{FF2B5EF4-FFF2-40B4-BE49-F238E27FC236}">
                <a16:creationId xmlns:a16="http://schemas.microsoft.com/office/drawing/2014/main" id="{7A0F96BE-52C5-1E4A-B508-5AD6E8729EB7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54823" y="3619431"/>
            <a:ext cx="300218" cy="300218"/>
          </a:xfrm>
          <a:prstGeom prst="rect">
            <a:avLst/>
          </a:prstGeom>
        </p:spPr>
      </p:pic>
      <p:sp>
        <p:nvSpPr>
          <p:cNvPr id="95" name="TextBox 94">
            <a:extLst>
              <a:ext uri="{FF2B5EF4-FFF2-40B4-BE49-F238E27FC236}">
                <a16:creationId xmlns:a16="http://schemas.microsoft.com/office/drawing/2014/main" id="{914A3865-80F3-9746-B8D9-006C37991AA9}"/>
              </a:ext>
            </a:extLst>
          </p:cNvPr>
          <p:cNvSpPr txBox="1"/>
          <p:nvPr/>
        </p:nvSpPr>
        <p:spPr>
          <a:xfrm>
            <a:off x="2955784" y="1820424"/>
            <a:ext cx="3978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/>
              <a:t>3, 4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B1758FF6-A699-7049-ADD9-FE181292094C}"/>
              </a:ext>
            </a:extLst>
          </p:cNvPr>
          <p:cNvSpPr txBox="1"/>
          <p:nvPr/>
        </p:nvSpPr>
        <p:spPr>
          <a:xfrm>
            <a:off x="4025228" y="2863944"/>
            <a:ext cx="3978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/>
              <a:t>3, 4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92F8D323-45BD-5E44-80E0-99E8C708522B}"/>
              </a:ext>
            </a:extLst>
          </p:cNvPr>
          <p:cNvSpPr txBox="1"/>
          <p:nvPr/>
        </p:nvSpPr>
        <p:spPr>
          <a:xfrm>
            <a:off x="2604893" y="4885632"/>
            <a:ext cx="3978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/>
              <a:t>3, 4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DAA9907E-234B-734F-AD1F-E659BD552F1A}"/>
              </a:ext>
            </a:extLst>
          </p:cNvPr>
          <p:cNvSpPr txBox="1"/>
          <p:nvPr/>
        </p:nvSpPr>
        <p:spPr>
          <a:xfrm>
            <a:off x="315101" y="2809431"/>
            <a:ext cx="3978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/>
              <a:t>3, 4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EF405EEF-F0B4-4644-8B2D-F5636F30B6CF}"/>
              </a:ext>
            </a:extLst>
          </p:cNvPr>
          <p:cNvSpPr txBox="1"/>
          <p:nvPr/>
        </p:nvSpPr>
        <p:spPr>
          <a:xfrm>
            <a:off x="2161687" y="3290670"/>
            <a:ext cx="2568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/>
              <a:t>2</a:t>
            </a:r>
          </a:p>
        </p:txBody>
      </p:sp>
      <p:pic>
        <p:nvPicPr>
          <p:cNvPr id="100" name="Picture 99">
            <a:extLst>
              <a:ext uri="{FF2B5EF4-FFF2-40B4-BE49-F238E27FC236}">
                <a16:creationId xmlns:a16="http://schemas.microsoft.com/office/drawing/2014/main" id="{AC2A5AFE-A487-044E-9F11-4BB1C6340521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1752" t="89318" r="48521" b="246"/>
          <a:stretch/>
        </p:blipFill>
        <p:spPr>
          <a:xfrm>
            <a:off x="5143178" y="4766044"/>
            <a:ext cx="729956" cy="469159"/>
          </a:xfrm>
          <a:prstGeom prst="rect">
            <a:avLst/>
          </a:prstGeom>
        </p:spPr>
      </p:pic>
      <p:sp>
        <p:nvSpPr>
          <p:cNvPr id="101" name="TextBox 100">
            <a:extLst>
              <a:ext uri="{FF2B5EF4-FFF2-40B4-BE49-F238E27FC236}">
                <a16:creationId xmlns:a16="http://schemas.microsoft.com/office/drawing/2014/main" id="{FA8CF3D3-CF03-7A44-BDD6-E203429E0F35}"/>
              </a:ext>
            </a:extLst>
          </p:cNvPr>
          <p:cNvSpPr txBox="1"/>
          <p:nvPr/>
        </p:nvSpPr>
        <p:spPr>
          <a:xfrm>
            <a:off x="5882120" y="4899776"/>
            <a:ext cx="2568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117598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849</TotalTime>
  <Words>2464</Words>
  <Application>Microsoft Macintosh PowerPoint</Application>
  <PresentationFormat>Widescreen</PresentationFormat>
  <Paragraphs>684</Paragraphs>
  <Slides>32</Slides>
  <Notes>10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0" baseType="lpstr">
      <vt:lpstr>.AppleSystemUIFont</vt:lpstr>
      <vt:lpstr>Arial</vt:lpstr>
      <vt:lpstr>Calibri</vt:lpstr>
      <vt:lpstr>Calibri Light</vt:lpstr>
      <vt:lpstr>Gill Sans</vt:lpstr>
      <vt:lpstr>Proxima Nova</vt:lpstr>
      <vt:lpstr>Wingdings</vt:lpstr>
      <vt:lpstr>Office Theme</vt:lpstr>
      <vt:lpstr>UnLynx: framework for privacy-conscious data sharing</vt:lpstr>
      <vt:lpstr>MedCo: Privacy-conscious medical data sharing</vt:lpstr>
      <vt:lpstr>MedCo: Combining the best of Information Security and Medical Informatics</vt:lpstr>
      <vt:lpstr>MedCo secure query protocol</vt:lpstr>
      <vt:lpstr>MedCo: ETL &amp; encryption phase</vt:lpstr>
      <vt:lpstr>MedCo secure query protocol</vt:lpstr>
      <vt:lpstr>MedCo secure query protocol</vt:lpstr>
      <vt:lpstr>MedCo secure query protocol</vt:lpstr>
      <vt:lpstr>MedCo secure query protocol</vt:lpstr>
      <vt:lpstr>MedCo secure query protocol</vt:lpstr>
      <vt:lpstr>MedCo secure query protocol</vt:lpstr>
      <vt:lpstr>MedCo secure query protocol</vt:lpstr>
      <vt:lpstr>MedCo secure query protocol</vt:lpstr>
      <vt:lpstr>MedCo deployment at a clinical site</vt:lpstr>
      <vt:lpstr>MedCo Web site and documentation</vt:lpstr>
      <vt:lpstr>What will happen in the demo</vt:lpstr>
      <vt:lpstr>PowerPoint Presentation</vt:lpstr>
      <vt:lpstr>Test on clinical oncology use case</vt:lpstr>
      <vt:lpstr>Query runtime break-down</vt:lpstr>
      <vt:lpstr>Step 2: Secure and Decentralized Computation on   the Selected Records </vt:lpstr>
      <vt:lpstr>DPPH – The Role of the Blockchain</vt:lpstr>
      <vt:lpstr>Blockchain as immutable log of data access </vt:lpstr>
      <vt:lpstr>Data Protection for Personalized Health</vt:lpstr>
      <vt:lpstr>Data Protection for Personalized Health</vt:lpstr>
      <vt:lpstr>PowerPoint Presentation</vt:lpstr>
      <vt:lpstr>Work Streams vs Driver Projects</vt:lpstr>
      <vt:lpstr>Data Security</vt:lpstr>
      <vt:lpstr> Events on Genome Privacy and Security</vt:lpstr>
      <vt:lpstr>“genomeprivacy.org”</vt:lpstr>
      <vt:lpstr>Privacy Challenge in mHealth</vt:lpstr>
      <vt:lpstr>Solution: HideMyApp (HMA)</vt:lpstr>
      <vt:lpstr>Conclusion 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jean_louis.raisaro@CHUV.onmicrosoft.com</dc:creator>
  <cp:lastModifiedBy>JP Hubaux</cp:lastModifiedBy>
  <cp:revision>73</cp:revision>
  <cp:lastPrinted>2018-11-10T08:05:46Z</cp:lastPrinted>
  <dcterms:created xsi:type="dcterms:W3CDTF">2018-11-09T13:22:47Z</dcterms:created>
  <dcterms:modified xsi:type="dcterms:W3CDTF">2019-05-20T08:34:16Z</dcterms:modified>
</cp:coreProperties>
</file>